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60" r:id="rId4"/>
    <p:sldId id="259" r:id="rId5"/>
    <p:sldId id="258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3809" autoAdjust="0"/>
  </p:normalViewPr>
  <p:slideViewPr>
    <p:cSldViewPr snapToGrid="0">
      <p:cViewPr varScale="1">
        <p:scale>
          <a:sx n="63" d="100"/>
          <a:sy n="63" d="100"/>
        </p:scale>
        <p:origin x="80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72791-267B-4E61-8715-9920FCAF8350}" type="datetimeFigureOut">
              <a:rPr lang="es-ES" smtClean="0"/>
              <a:t>06/05/2020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851AC-EB91-4876-9BAB-7220D2BA3C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54908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72791-267B-4E61-8715-9920FCAF8350}" type="datetimeFigureOut">
              <a:rPr lang="es-ES" smtClean="0"/>
              <a:t>06/05/2020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851AC-EB91-4876-9BAB-7220D2BA3C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36875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72791-267B-4E61-8715-9920FCAF8350}" type="datetimeFigureOut">
              <a:rPr lang="es-ES" smtClean="0"/>
              <a:t>06/05/2020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851AC-EB91-4876-9BAB-7220D2BA3C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257652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72791-267B-4E61-8715-9920FCAF8350}" type="datetimeFigureOut">
              <a:rPr lang="es-ES" smtClean="0"/>
              <a:t>06/05/2020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851AC-EB91-4876-9BAB-7220D2BA3C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655743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72791-267B-4E61-8715-9920FCAF8350}" type="datetimeFigureOut">
              <a:rPr lang="es-ES" smtClean="0"/>
              <a:t>06/05/2020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851AC-EB91-4876-9BAB-7220D2BA3C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800400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72791-267B-4E61-8715-9920FCAF8350}" type="datetimeFigureOut">
              <a:rPr lang="es-ES" smtClean="0"/>
              <a:t>06/05/2020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851AC-EB91-4876-9BAB-7220D2BA3C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84092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72791-267B-4E61-8715-9920FCAF8350}" type="datetimeFigureOut">
              <a:rPr lang="es-ES" smtClean="0"/>
              <a:t>06/05/2020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851AC-EB91-4876-9BAB-7220D2BA3C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66566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72791-267B-4E61-8715-9920FCAF8350}" type="datetimeFigureOut">
              <a:rPr lang="es-ES" smtClean="0"/>
              <a:t>06/05/2020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851AC-EB91-4876-9BAB-7220D2BA3C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1912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72791-267B-4E61-8715-9920FCAF8350}" type="datetimeFigureOut">
              <a:rPr lang="es-ES" smtClean="0"/>
              <a:t>06/05/2020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851AC-EB91-4876-9BAB-7220D2BA3C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283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72791-267B-4E61-8715-9920FCAF8350}" type="datetimeFigureOut">
              <a:rPr lang="es-ES" smtClean="0"/>
              <a:t>06/05/2020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851AC-EB91-4876-9BAB-7220D2BA3C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62260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72791-267B-4E61-8715-9920FCAF8350}" type="datetimeFigureOut">
              <a:rPr lang="es-ES" smtClean="0"/>
              <a:t>06/05/2020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851AC-EB91-4876-9BAB-7220D2BA3C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98257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72791-267B-4E61-8715-9920FCAF8350}" type="datetimeFigureOut">
              <a:rPr lang="es-ES" smtClean="0"/>
              <a:t>06/05/2020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851AC-EB91-4876-9BAB-7220D2BA3C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00555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72791-267B-4E61-8715-9920FCAF8350}" type="datetimeFigureOut">
              <a:rPr lang="es-ES" smtClean="0"/>
              <a:t>06/05/2020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851AC-EB91-4876-9BAB-7220D2BA3C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63688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ECC72791-267B-4E61-8715-9920FCAF8350}" type="datetimeFigureOut">
              <a:rPr lang="es-ES" smtClean="0"/>
              <a:t>06/05/2020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0CC851AC-EB91-4876-9BAB-7220D2BA3C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5227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ECC72791-267B-4E61-8715-9920FCAF8350}" type="datetimeFigureOut">
              <a:rPr lang="es-ES" smtClean="0"/>
              <a:t>06/05/2020</a:t>
            </a:fld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0CC851AC-EB91-4876-9BAB-7220D2BA3C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6859609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  <p:sldLayoutId id="2147483734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D9B32E7-2864-46CB-8BDD-1323ECEC1EC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/>
              <a:t>Caso clínico 1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0BD6DD3-D73B-41AA-BE44-D159BE990A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0000" y="5408853"/>
            <a:ext cx="10572000" cy="937073"/>
          </a:xfrm>
        </p:spPr>
        <p:txBody>
          <a:bodyPr>
            <a:normAutofit/>
          </a:bodyPr>
          <a:lstStyle/>
          <a:p>
            <a:r>
              <a:rPr lang="es-ES" dirty="0"/>
              <a:t>Marina Boix García (</a:t>
            </a:r>
            <a:r>
              <a:rPr lang="es-ES" dirty="0" err="1"/>
              <a:t>nº</a:t>
            </a:r>
            <a:r>
              <a:rPr lang="es-ES" dirty="0"/>
              <a:t> expediente: 2230).</a:t>
            </a:r>
          </a:p>
          <a:p>
            <a:r>
              <a:rPr lang="es-ES" dirty="0"/>
              <a:t>Aprobado por: dra. María de los Reyes Pascual.</a:t>
            </a:r>
          </a:p>
        </p:txBody>
      </p:sp>
    </p:spTree>
    <p:extLst>
      <p:ext uri="{BB962C8B-B14F-4D97-AF65-F5344CB8AC3E}">
        <p14:creationId xmlns:p14="http://schemas.microsoft.com/office/powerpoint/2010/main" val="445403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ED5645-5E09-4781-AE63-055643A661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4400" dirty="0"/>
              <a:t>Caso clínico: varón de 80 años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94132B3-CF75-4D0A-AD5D-9899E07B4C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3" y="2190750"/>
            <a:ext cx="10554574" cy="4667250"/>
          </a:xfrm>
        </p:spPr>
        <p:txBody>
          <a:bodyPr>
            <a:normAutofit fontScale="62500" lnSpcReduction="20000"/>
          </a:bodyPr>
          <a:lstStyle/>
          <a:p>
            <a:r>
              <a:rPr lang="es-ES" sz="3100" b="1" u="sng" dirty="0"/>
              <a:t>Enfermedad actual.</a:t>
            </a:r>
          </a:p>
          <a:p>
            <a:pPr>
              <a:buFontTx/>
              <a:buChar char="-"/>
            </a:pPr>
            <a:r>
              <a:rPr lang="es-ES" sz="2300" dirty="0"/>
              <a:t>Dolor torácico no opresivo + dificultad respiratoria.</a:t>
            </a:r>
          </a:p>
          <a:p>
            <a:pPr>
              <a:buFontTx/>
              <a:buChar char="-"/>
            </a:pPr>
            <a:r>
              <a:rPr lang="es-ES" sz="2300" dirty="0"/>
              <a:t>Aumento de edemas en MMII.</a:t>
            </a:r>
          </a:p>
          <a:p>
            <a:pPr>
              <a:buFontTx/>
              <a:buChar char="-"/>
            </a:pPr>
            <a:r>
              <a:rPr lang="es-ES" sz="2300" dirty="0"/>
              <a:t>Aumento de 7-8 kg de peso en 10 días.</a:t>
            </a:r>
          </a:p>
          <a:p>
            <a:pPr marL="0" indent="0">
              <a:buNone/>
            </a:pPr>
            <a:endParaRPr lang="es-ES" sz="2600" dirty="0"/>
          </a:p>
          <a:p>
            <a:r>
              <a:rPr lang="es-ES" sz="3100" b="1" u="sng" dirty="0"/>
              <a:t>Antecedentes personales destacables.</a:t>
            </a:r>
          </a:p>
          <a:p>
            <a:pPr>
              <a:buFontTx/>
              <a:buChar char="-"/>
            </a:pPr>
            <a:r>
              <a:rPr lang="es-ES" sz="2300" dirty="0"/>
              <a:t>No </a:t>
            </a:r>
            <a:r>
              <a:rPr lang="es-ES" sz="2300" dirty="0" err="1"/>
              <a:t>RAMc</a:t>
            </a:r>
            <a:r>
              <a:rPr lang="es-ES" sz="2300" dirty="0"/>
              <a:t>.</a:t>
            </a:r>
          </a:p>
          <a:p>
            <a:pPr>
              <a:buFontTx/>
              <a:buChar char="-"/>
            </a:pPr>
            <a:r>
              <a:rPr lang="es-ES" sz="2300" dirty="0"/>
              <a:t>HTA. No DM, no DLP. Hiperuricemia.</a:t>
            </a:r>
          </a:p>
          <a:p>
            <a:pPr>
              <a:buFontTx/>
              <a:buChar char="-"/>
            </a:pPr>
            <a:r>
              <a:rPr lang="es-ES" sz="2300" dirty="0"/>
              <a:t>Exfumador desde hace 50 años. Ex hábito </a:t>
            </a:r>
            <a:r>
              <a:rPr lang="es-ES" sz="2300" dirty="0" err="1"/>
              <a:t>enólico</a:t>
            </a:r>
            <a:r>
              <a:rPr lang="es-ES" sz="2300" dirty="0"/>
              <a:t> importante desde hace 14 años.</a:t>
            </a:r>
          </a:p>
          <a:p>
            <a:pPr>
              <a:buFontTx/>
              <a:buChar char="-"/>
            </a:pPr>
            <a:r>
              <a:rPr lang="es-ES" sz="2300" dirty="0"/>
              <a:t>Hepatopatía crónica de origen </a:t>
            </a:r>
            <a:r>
              <a:rPr lang="es-ES" sz="2300" dirty="0" err="1"/>
              <a:t>enólico</a:t>
            </a:r>
            <a:r>
              <a:rPr lang="es-ES" sz="2300" dirty="0"/>
              <a:t>.</a:t>
            </a:r>
          </a:p>
          <a:p>
            <a:pPr>
              <a:buFontTx/>
              <a:buChar char="-"/>
            </a:pPr>
            <a:r>
              <a:rPr lang="es-ES" sz="2300" dirty="0"/>
              <a:t>Cardiopatía isquémica crónica: IAM en 1992.</a:t>
            </a:r>
          </a:p>
          <a:p>
            <a:pPr>
              <a:buFontTx/>
              <a:buChar char="-"/>
            </a:pPr>
            <a:r>
              <a:rPr lang="es-ES" sz="2300" dirty="0"/>
              <a:t>Síndrome de bradicardia-taquicardia: implante de marcapasos en 2012.</a:t>
            </a:r>
          </a:p>
          <a:p>
            <a:pPr>
              <a:buFontTx/>
              <a:buChar char="-"/>
            </a:pPr>
            <a:r>
              <a:rPr lang="es-ES" sz="2300" dirty="0"/>
              <a:t>Múltiples ingresos anteriores por ICC.</a:t>
            </a:r>
          </a:p>
          <a:p>
            <a:pPr>
              <a:buFontTx/>
              <a:buChar char="-"/>
            </a:pPr>
            <a:r>
              <a:rPr lang="es-ES" sz="2300" dirty="0"/>
              <a:t>Linfedema crónico en MMII.</a:t>
            </a:r>
          </a:p>
          <a:p>
            <a:pPr>
              <a:buFontTx/>
              <a:buChar char="-"/>
            </a:pPr>
            <a:r>
              <a:rPr lang="es-ES" sz="2300" dirty="0"/>
              <a:t>Oclusión percutánea de orejuela izquierda.</a:t>
            </a:r>
          </a:p>
        </p:txBody>
      </p:sp>
    </p:spTree>
    <p:extLst>
      <p:ext uri="{BB962C8B-B14F-4D97-AF65-F5344CB8AC3E}">
        <p14:creationId xmlns:p14="http://schemas.microsoft.com/office/powerpoint/2010/main" val="2135144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3B17F3-04F0-40E9-BEAB-CD79A3E186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4400" dirty="0"/>
              <a:t>Caso clínico: varón de 80 años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211FC83-E453-465D-9B96-E7D85E810A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1681414"/>
            <a:ext cx="10554574" cy="504825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s-ES" dirty="0"/>
          </a:p>
          <a:p>
            <a:r>
              <a:rPr lang="es-ES" sz="2200" b="1" u="sng" dirty="0"/>
              <a:t>Exploración física.</a:t>
            </a:r>
          </a:p>
          <a:p>
            <a:pPr>
              <a:buFontTx/>
              <a:buChar char="-"/>
            </a:pPr>
            <a:r>
              <a:rPr lang="es-ES" sz="1600" dirty="0"/>
              <a:t>TA: 110/63 </a:t>
            </a:r>
            <a:r>
              <a:rPr lang="es-ES" sz="1600" dirty="0" err="1"/>
              <a:t>mmHg</a:t>
            </a:r>
            <a:r>
              <a:rPr lang="es-ES" sz="1600" dirty="0"/>
              <a:t>.</a:t>
            </a:r>
          </a:p>
          <a:p>
            <a:pPr>
              <a:buFontTx/>
              <a:buChar char="-"/>
            </a:pPr>
            <a:r>
              <a:rPr lang="es-ES" sz="1600" dirty="0"/>
              <a:t>FC: 66 </a:t>
            </a:r>
            <a:r>
              <a:rPr lang="es-ES" sz="1600" dirty="0" err="1"/>
              <a:t>lpm</a:t>
            </a:r>
            <a:r>
              <a:rPr lang="es-ES" sz="1600" dirty="0"/>
              <a:t>.</a:t>
            </a:r>
          </a:p>
          <a:p>
            <a:pPr>
              <a:buFontTx/>
              <a:buChar char="-"/>
            </a:pPr>
            <a:r>
              <a:rPr lang="es-ES" sz="1600" dirty="0" err="1"/>
              <a:t>Sat</a:t>
            </a:r>
            <a:r>
              <a:rPr lang="es-ES" sz="1600" dirty="0"/>
              <a:t>. O2: 96% basal.</a:t>
            </a:r>
          </a:p>
          <a:p>
            <a:pPr>
              <a:buFontTx/>
              <a:buChar char="-"/>
            </a:pPr>
            <a:endParaRPr lang="es-ES" sz="1600" dirty="0"/>
          </a:p>
          <a:p>
            <a:pPr>
              <a:buFontTx/>
              <a:buChar char="-"/>
            </a:pPr>
            <a:r>
              <a:rPr lang="es-ES" sz="1600" dirty="0"/>
              <a:t>REG. C y O en las tres esferas. Glasgow 15/15. </a:t>
            </a:r>
          </a:p>
          <a:p>
            <a:pPr>
              <a:buFontTx/>
              <a:buChar char="-"/>
            </a:pPr>
            <a:r>
              <a:rPr lang="es-ES" sz="1600" dirty="0"/>
              <a:t>Uso de musculatura accesoria en la respiración. IY ++.</a:t>
            </a:r>
          </a:p>
          <a:p>
            <a:pPr>
              <a:buFontTx/>
              <a:buChar char="-"/>
            </a:pPr>
            <a:r>
              <a:rPr lang="es-ES" sz="1600" dirty="0"/>
              <a:t>AC: rítmica, soplo sistólico ya conocido.</a:t>
            </a:r>
          </a:p>
          <a:p>
            <a:pPr>
              <a:buFontTx/>
              <a:buChar char="-"/>
            </a:pPr>
            <a:r>
              <a:rPr lang="es-ES" sz="1600" dirty="0"/>
              <a:t>AP: MVC. </a:t>
            </a:r>
            <a:r>
              <a:rPr lang="es-ES" sz="1600" dirty="0" err="1"/>
              <a:t>Hipofonesis</a:t>
            </a:r>
            <a:r>
              <a:rPr lang="es-ES" sz="1600" dirty="0"/>
              <a:t> y crepitantes </a:t>
            </a:r>
            <a:r>
              <a:rPr lang="es-ES" sz="1600" dirty="0" err="1"/>
              <a:t>bibasales</a:t>
            </a:r>
            <a:r>
              <a:rPr lang="es-ES" sz="1600" dirty="0"/>
              <a:t>.</a:t>
            </a:r>
          </a:p>
          <a:p>
            <a:pPr>
              <a:buFontTx/>
              <a:buChar char="-"/>
            </a:pPr>
            <a:r>
              <a:rPr lang="es-ES" sz="1600" dirty="0"/>
              <a:t>ABD: B y D. Ruidos hidroaéreos presentes. No dolor a la palpación profunda. Hepatomegalia que llega hasta FID. No signos de irritación peritoneal. Signo de Murphy negativo.</a:t>
            </a:r>
          </a:p>
          <a:p>
            <a:pPr>
              <a:buFontTx/>
              <a:buChar char="-"/>
            </a:pPr>
            <a:r>
              <a:rPr lang="es-ES" sz="1600" dirty="0"/>
              <a:t>MMII: edemas generalizados con fóvea +++ hasta raíz de muslos. Edemas en zonas declives de cadera y en pared abdominal. Pulsos distales presentes y simétricos.</a:t>
            </a:r>
          </a:p>
        </p:txBody>
      </p:sp>
    </p:spTree>
    <p:extLst>
      <p:ext uri="{BB962C8B-B14F-4D97-AF65-F5344CB8AC3E}">
        <p14:creationId xmlns:p14="http://schemas.microsoft.com/office/powerpoint/2010/main" val="32526542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o 6">
            <a:extLst>
              <a:ext uri="{FF2B5EF4-FFF2-40B4-BE49-F238E27FC236}">
                <a16:creationId xmlns:a16="http://schemas.microsoft.com/office/drawing/2014/main" id="{A2087F7F-C287-4322-8B04-ED9470F01475}"/>
              </a:ext>
            </a:extLst>
          </p:cNvPr>
          <p:cNvGrpSpPr/>
          <p:nvPr/>
        </p:nvGrpSpPr>
        <p:grpSpPr>
          <a:xfrm>
            <a:off x="2417692" y="-1"/>
            <a:ext cx="7356615" cy="6858001"/>
            <a:chOff x="2417692" y="-1"/>
            <a:chExt cx="7356615" cy="6858001"/>
          </a:xfrm>
        </p:grpSpPr>
        <p:pic>
          <p:nvPicPr>
            <p:cNvPr id="3" name="Imagen 2">
              <a:extLst>
                <a:ext uri="{FF2B5EF4-FFF2-40B4-BE49-F238E27FC236}">
                  <a16:creationId xmlns:a16="http://schemas.microsoft.com/office/drawing/2014/main" id="{AA61AA6D-09FE-4F68-9769-3971F385898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17692" y="0"/>
              <a:ext cx="7356615" cy="6858000"/>
            </a:xfrm>
            <a:prstGeom prst="rect">
              <a:avLst/>
            </a:prstGeom>
          </p:spPr>
        </p:pic>
        <p:sp>
          <p:nvSpPr>
            <p:cNvPr id="4" name="Rectángulo 3">
              <a:extLst>
                <a:ext uri="{FF2B5EF4-FFF2-40B4-BE49-F238E27FC236}">
                  <a16:creationId xmlns:a16="http://schemas.microsoft.com/office/drawing/2014/main" id="{C9A5438E-0FAF-4511-A21B-35F322E66129}"/>
                </a:ext>
              </a:extLst>
            </p:cNvPr>
            <p:cNvSpPr/>
            <p:nvPr/>
          </p:nvSpPr>
          <p:spPr>
            <a:xfrm>
              <a:off x="2417692" y="0"/>
              <a:ext cx="2163833" cy="10763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D230287C-5979-4397-9855-7E71987FC31B}"/>
                </a:ext>
              </a:extLst>
            </p:cNvPr>
            <p:cNvSpPr/>
            <p:nvPr/>
          </p:nvSpPr>
          <p:spPr>
            <a:xfrm>
              <a:off x="7458077" y="-1"/>
              <a:ext cx="2163833" cy="10763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8" name="CuadroTexto 7">
            <a:extLst>
              <a:ext uri="{FF2B5EF4-FFF2-40B4-BE49-F238E27FC236}">
                <a16:creationId xmlns:a16="http://schemas.microsoft.com/office/drawing/2014/main" id="{4B4EBBEE-3D98-4844-AA67-A0D1D4631DB3}"/>
              </a:ext>
            </a:extLst>
          </p:cNvPr>
          <p:cNvSpPr txBox="1"/>
          <p:nvPr/>
        </p:nvSpPr>
        <p:spPr>
          <a:xfrm>
            <a:off x="4881562" y="276551"/>
            <a:ext cx="2428874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ES" sz="2800" b="1" dirty="0"/>
              <a:t>TAC torácico</a:t>
            </a:r>
          </a:p>
        </p:txBody>
      </p:sp>
    </p:spTree>
    <p:extLst>
      <p:ext uri="{BB962C8B-B14F-4D97-AF65-F5344CB8AC3E}">
        <p14:creationId xmlns:p14="http://schemas.microsoft.com/office/powerpoint/2010/main" val="7480340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B518E4-C1D0-4454-9FEB-B3D722BC1E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4400" dirty="0"/>
              <a:t>Diagnóstico por imagen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0B29BA6-E19B-4CB8-B83F-97972EC2CA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1368638"/>
          </a:xfrm>
        </p:spPr>
        <p:txBody>
          <a:bodyPr>
            <a:normAutofit/>
          </a:bodyPr>
          <a:lstStyle/>
          <a:p>
            <a:r>
              <a:rPr lang="es-ES" sz="2800" b="1" dirty="0"/>
              <a:t>Miocardiopatía dilatada.</a:t>
            </a:r>
          </a:p>
          <a:p>
            <a:r>
              <a:rPr lang="es-ES" sz="2800" dirty="0"/>
              <a:t>Insuficiencia cardíaca congestiva crónica.</a:t>
            </a:r>
          </a:p>
        </p:txBody>
      </p:sp>
    </p:spTree>
    <p:extLst>
      <p:ext uri="{BB962C8B-B14F-4D97-AF65-F5344CB8AC3E}">
        <p14:creationId xmlns:p14="http://schemas.microsoft.com/office/powerpoint/2010/main" val="15170917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table">
  <a:themeElements>
    <a:clrScheme name="Ci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Ci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i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Citable</Template>
  <TotalTime>196</TotalTime>
  <Words>275</Words>
  <Application>Microsoft Office PowerPoint</Application>
  <PresentationFormat>Panorámica</PresentationFormat>
  <Paragraphs>36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8" baseType="lpstr">
      <vt:lpstr>Century Gothic</vt:lpstr>
      <vt:lpstr>Wingdings 2</vt:lpstr>
      <vt:lpstr>Citable</vt:lpstr>
      <vt:lpstr>Caso clínico 1</vt:lpstr>
      <vt:lpstr>Caso clínico: varón de 80 años</vt:lpstr>
      <vt:lpstr>Caso clínico: varón de 80 años</vt:lpstr>
      <vt:lpstr>Presentación de PowerPoint</vt:lpstr>
      <vt:lpstr>Diagnóstico por imagen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usuaria</dc:creator>
  <cp:lastModifiedBy>usuaria</cp:lastModifiedBy>
  <cp:revision>16</cp:revision>
  <dcterms:created xsi:type="dcterms:W3CDTF">2020-03-02T20:34:07Z</dcterms:created>
  <dcterms:modified xsi:type="dcterms:W3CDTF">2020-05-06T15:53:33Z</dcterms:modified>
</cp:coreProperties>
</file>