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1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B59E8-ABCA-49BD-A448-05AF8504F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4E7B43-EA36-476F-B5FE-7462E2ECC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22B17-08BA-45C6-A12E-22AED154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D6786-EE83-40D6-8950-FFAB8331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5D482-3FF2-4D06-9E19-2A2E46F2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A1964-F6AD-4836-95D5-EFBF199B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0273D7-4261-48A2-AA5E-0ECD868D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20DAE7-CF40-460B-8AD8-8871BDCD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62F2A0-04CD-41A1-9483-EA28E7F8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98913-F4B1-43B0-A56C-AF5FDFDA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8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72FFAD-A211-43DA-B4E4-BAD43D4D1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F33AC4-D13E-48B4-9D1A-87576AA5D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1165E-16F5-4C07-8BFE-5EBCFAC4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CE6BF5-52F3-4D79-9ED4-8C8C3441B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717B2-2AF9-4A52-91A0-900557D2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56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C5847-D853-4CEB-AE9C-D7667AC4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BE40E-6E5A-4618-99A8-1D4F6BCF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CD8FFC-08AA-4A52-A7CA-480ECF38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2C34D0-8FFA-4F1D-861D-3E50516F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823AC-734D-4349-BBFB-83614D86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1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59113-67D2-478A-88E8-240F97F5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9FEF30-90BF-453C-9B46-2F3510144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85C37-AED7-4499-AE85-6D3985ED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0B316D-1C18-4326-804A-B7320FB7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568CB-DA77-474E-9B72-2DC5C046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89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4E21B-0FC2-416A-8CD8-80AA2DC8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1BC68E-21C9-46CE-B0EC-1F7B70F71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EF2BEF-C191-457E-AF95-C1F537DFF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D055DE-1D4F-4197-A999-0D45AF5F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8065CA-CF30-4A20-BAD1-3B6EFE05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F36014-D9CC-4793-A7F2-BF6E294A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07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6145E-E01E-474B-A52A-28736461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4E4F7B-31EE-40CB-BC35-3EE1033E3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32542A-1DE6-439F-9ED0-3A0318FAA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8CDF42-DC0E-4E82-85EA-777762DA0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483FDA-70FD-41AC-9BA4-64B3EB230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BC5324-BD77-4548-9174-6CE4493B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22CC1C-98BD-40B2-8CF9-812C3AD9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ABFFA2-487A-45DF-ADC4-A03224FE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9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2A9E7-D32B-4C34-BCA3-E0DA1241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BA86A1-E707-4000-9794-81B32F41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E93C14-A509-49E8-8EEE-407F7B4C9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EF89B1-BF80-47A2-ADA1-B95F84C4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33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266CC6-1CC6-47C0-96BE-B7822FF6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E935E1-1D96-4792-B7EF-036B257B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7BFA30-EFBA-4570-AE08-30D18088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97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71490-DED8-42AD-A47B-368E027E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1521A2-4FD7-46B2-BCC2-B1379D81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028CE3-0540-401E-B1A4-C647DD631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55284-B200-4F2E-B252-EEBBF42A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AAFFBC-D3ED-48E6-B955-72446370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32E9A5-E47C-4032-8863-DCBF52E5C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11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AF6A8-2E4B-456F-8178-3879C559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D7FF23-606A-4FC5-9B43-EAC979906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61E5FA-C39F-4921-AFFD-2C61330EF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E9E45F-3F6F-4A43-B0DA-480E1927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075AB3-0CB9-4671-B816-146C7D0E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BD92B2-8E62-4865-BBDD-03648A11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97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1E3580-17C6-4F8A-A5EF-22C4323F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EA95ED-DCB2-476A-BF56-3B7CB21C6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FD2EB-6ED1-4996-9532-7DAD76B50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9832-B7BC-4E4F-B64D-D01DCCFD30F9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DBEF7-262C-4D60-91E3-53062BB6F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08B89-6B3B-4CC0-AED0-7603F74D0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6C00-F5D2-4F00-A0FE-01711B172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79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66A232-DA3A-45DA-90CB-5D1C8F2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2">
            <a:extLst>
              <a:ext uri="{FF2B5EF4-FFF2-40B4-BE49-F238E27FC236}">
                <a16:creationId xmlns:a16="http://schemas.microsoft.com/office/drawing/2014/main" id="{84621B30-14E9-46CC-BC16-11C343C7C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54552" y="-3757380"/>
            <a:ext cx="4682893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12B443-A855-49A0-9550-9D926F4DA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63" y="939099"/>
            <a:ext cx="9842269" cy="2751368"/>
          </a:xfrm>
        </p:spPr>
        <p:txBody>
          <a:bodyPr>
            <a:normAutofit/>
          </a:bodyPr>
          <a:lstStyle/>
          <a:p>
            <a:r>
              <a:rPr lang="es-ES" sz="7400" b="1" dirty="0"/>
              <a:t>DX POR IMAGEN TALLERES INTEGRADOS III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79E6B-CF87-4D33-9362-512B040EC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307" y="4996094"/>
            <a:ext cx="9842269" cy="1155471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000" b="1" dirty="0"/>
              <a:t>Hospital General Universitario de  Elche</a:t>
            </a:r>
          </a:p>
          <a:p>
            <a:pPr algn="l"/>
            <a:r>
              <a:rPr lang="es-ES" sz="2000" b="1" dirty="0"/>
              <a:t>Servicio de Digestivo; aprobado por: Dra. </a:t>
            </a:r>
            <a:r>
              <a:rPr lang="es-ES" sz="2000" b="1" dirty="0" err="1"/>
              <a:t>Mª</a:t>
            </a:r>
            <a:r>
              <a:rPr lang="es-ES" sz="2000" b="1" dirty="0"/>
              <a:t> Dolores Picó</a:t>
            </a:r>
          </a:p>
          <a:p>
            <a:pPr algn="l"/>
            <a:r>
              <a:rPr lang="es-ES" sz="2000" b="1" dirty="0"/>
              <a:t>Teresa Blasco Ruso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12E764-0992-43A1-B56A-B33BC391B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2392" y="64008"/>
            <a:ext cx="1178966" cy="232963"/>
            <a:chOff x="5422392" y="64008"/>
            <a:chExt cx="1178966" cy="232963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049CC334-F54B-4383-9B09-BACE5AA68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6">
              <a:extLst>
                <a:ext uri="{FF2B5EF4-FFF2-40B4-BE49-F238E27FC236}">
                  <a16:creationId xmlns:a16="http://schemas.microsoft.com/office/drawing/2014/main" id="{C6843BFB-87B4-4AE2-BB9E-2CD0D1DC7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C9A06E3-C813-4CC4-BAAC-374B6C874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01810C15-F1AD-438A-A987-1C3E2C5E6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4459CCB-6F53-4C8F-8C44-485971D1A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E6BED97-B150-4B72-97A5-E8DF48025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946D18BB-8338-43D9-8567-1FFB25C63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7298284E-350F-4886-A447-FC33ED64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2605B63-233B-4115-BF59-C60984206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794850D4-9DF3-41C3-9915-EA003EC85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7914252-1864-4298-B230-799AA4C55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B07F2F15-BB3A-4A3F-B024-D01611E29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BA15824F-3845-4493-A8CD-0F8E1040A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EF36111-5761-485C-B5C4-04558FD1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E3F91C66-D12F-4C9E-A83F-2D763F8E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BE1BCA71-94E6-49DA-AC0E-F346F41D9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886068B-8D2E-47C3-A188-829E77DDE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A82B866-4C61-412C-B3E6-118CBDC9E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70B9270-289C-4CAE-A237-A2F7AF5D1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35AB7C89-5505-4CC2-9376-845C3AFB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6B1D0220-8502-4FC9-A709-1F268DFE7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501384"/>
            <a:ext cx="12191999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3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43AFD7-060E-41A1-8E59-0201CCDABF42}"/>
              </a:ext>
            </a:extLst>
          </p:cNvPr>
          <p:cNvSpPr txBox="1"/>
          <p:nvPr/>
        </p:nvSpPr>
        <p:spPr>
          <a:xfrm>
            <a:off x="702364" y="1360742"/>
            <a:ext cx="10787269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Motivo de consulta</a:t>
            </a:r>
            <a:r>
              <a:rPr lang="es-ES" b="1" dirty="0"/>
              <a:t>: </a:t>
            </a:r>
            <a:r>
              <a:rPr lang="es-ES" sz="1850" dirty="0"/>
              <a:t>mujer de 34 años que acude por dolor abdominal y náuseas.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Antecedentes</a:t>
            </a:r>
            <a:r>
              <a:rPr lang="es-ES" b="1" dirty="0"/>
              <a:t>: </a:t>
            </a:r>
            <a:r>
              <a:rPr lang="es-ES" sz="1850" dirty="0"/>
              <a:t>No </a:t>
            </a:r>
            <a:r>
              <a:rPr lang="es-ES" sz="1850" dirty="0" err="1"/>
              <a:t>RAMc</a:t>
            </a:r>
            <a:r>
              <a:rPr lang="es-ES" sz="1850" dirty="0"/>
              <a:t>. No FRCV. Fumadora 10 cigarros/día, hábito </a:t>
            </a:r>
            <a:r>
              <a:rPr lang="es-ES" sz="1850" dirty="0" err="1"/>
              <a:t>enólico</a:t>
            </a:r>
            <a:r>
              <a:rPr lang="es-ES" sz="1850" dirty="0"/>
              <a:t> esporádico. </a:t>
            </a:r>
            <a:r>
              <a:rPr lang="es-ES" sz="1850" dirty="0" err="1"/>
              <a:t>Iqx</a:t>
            </a:r>
            <a:r>
              <a:rPr lang="es-ES" sz="1850" dirty="0"/>
              <a:t>: hernia discal, cesárea. No refiere tratamiento habitual. </a:t>
            </a:r>
          </a:p>
          <a:p>
            <a:pPr algn="just"/>
            <a:endParaRPr lang="es-ES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Enfermedad actual</a:t>
            </a:r>
            <a:r>
              <a:rPr lang="es-ES" b="1" dirty="0"/>
              <a:t>: </a:t>
            </a:r>
            <a:r>
              <a:rPr lang="es-ES" sz="1850" dirty="0"/>
              <a:t>la paciente ingresa por dolor intenso en hipocondrio derecho, náuseas, vómitos, coluria e intolerancia oral desde hace 2 días. No fiebre. No alteración del tránsito intestinal ni otra sintomatología acompañante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Exploración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ES" sz="1850" dirty="0"/>
              <a:t>TA 158/76 mmHg; </a:t>
            </a:r>
            <a:r>
              <a:rPr lang="es-ES" sz="1850" dirty="0" err="1"/>
              <a:t>Tª</a:t>
            </a:r>
            <a:r>
              <a:rPr lang="es-ES" sz="1850" dirty="0"/>
              <a:t> 36,4ºC. BEG. Conjuntiva ictérica. AC: rítmica, no soplos ni roce pericárdico. AP: MVC, sin ruidos patológicos. ABD: blando y  depresible, doloroso a la palpación en hipocondrio derecho. Peristaltismo conservado. No masas ni megalias. Murphy negativo. </a:t>
            </a:r>
          </a:p>
          <a:p>
            <a:pPr algn="just"/>
            <a:endParaRPr lang="es-ES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Pruebas complementarias:</a:t>
            </a:r>
            <a:r>
              <a:rPr lang="es-ES" sz="2000" dirty="0"/>
              <a:t> </a:t>
            </a:r>
            <a:r>
              <a:rPr lang="es-ES" sz="1850" dirty="0"/>
              <a:t>AS: Bilirrubina total 3.50 mg/</a:t>
            </a:r>
            <a:r>
              <a:rPr lang="es-ES" sz="1850" dirty="0" err="1"/>
              <a:t>dL</a:t>
            </a:r>
            <a:r>
              <a:rPr lang="es-ES" sz="1850" dirty="0"/>
              <a:t>; GOT: 445 U/L; GPT 577 U/L; GGT: 360 U/L; fosfatasa alcalina 322 U/L; lipasa normal; PCR 7 mg/L. ORINA: bilirrubina y urobilinógeno positivo; hematíes positivos; nitritos </a:t>
            </a:r>
            <a:r>
              <a:rPr lang="es-ES" sz="1850" dirty="0" err="1"/>
              <a:t>negaivos</a:t>
            </a:r>
            <a:r>
              <a:rPr lang="es-ES" sz="1850" dirty="0"/>
              <a:t>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2B9B81-F9E1-48F6-B9D9-1240CFE232F9}"/>
              </a:ext>
            </a:extLst>
          </p:cNvPr>
          <p:cNvSpPr txBox="1"/>
          <p:nvPr/>
        </p:nvSpPr>
        <p:spPr>
          <a:xfrm>
            <a:off x="1292086" y="503583"/>
            <a:ext cx="9607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RESUMEN DEL CASO</a:t>
            </a:r>
          </a:p>
        </p:txBody>
      </p:sp>
    </p:spTree>
    <p:extLst>
      <p:ext uri="{BB962C8B-B14F-4D97-AF65-F5344CB8AC3E}">
        <p14:creationId xmlns:p14="http://schemas.microsoft.com/office/powerpoint/2010/main" val="65803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monitor, negro, computadora, escritorio&#10;&#10;Descripción generada automáticamente">
            <a:extLst>
              <a:ext uri="{FF2B5EF4-FFF2-40B4-BE49-F238E27FC236}">
                <a16:creationId xmlns:a16="http://schemas.microsoft.com/office/drawing/2014/main" id="{BEB5E5EB-3C25-42E3-95A6-0EF5668B4F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2" t="24585" r="9764" b="16383"/>
          <a:stretch/>
        </p:blipFill>
        <p:spPr>
          <a:xfrm>
            <a:off x="2402113" y="279883"/>
            <a:ext cx="7387774" cy="629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8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negro, foto, monitor, blanco&#10;&#10;Descripción generada automáticamente">
            <a:extLst>
              <a:ext uri="{FF2B5EF4-FFF2-40B4-BE49-F238E27FC236}">
                <a16:creationId xmlns:a16="http://schemas.microsoft.com/office/drawing/2014/main" id="{6638EDD4-B28E-4F03-B6B8-F2164575DA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29260" r="2053" b="20950"/>
          <a:stretch/>
        </p:blipFill>
        <p:spPr>
          <a:xfrm>
            <a:off x="2228732" y="563823"/>
            <a:ext cx="7734535" cy="573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0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BFCD2-4BB3-476B-8E94-CEB3EF07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sz="48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6A9255-2513-4022-BD7E-27C7936B0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006162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3600" b="1" dirty="0"/>
              <a:t>  COLELITIASIS</a:t>
            </a:r>
            <a:endParaRPr lang="es-E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8A6E1E2-B84B-463E-B27A-05DF3F04F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15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235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DX POR IMAGEN TALLERES INTEGRADOS III</vt:lpstr>
      <vt:lpstr>Presentación de PowerPoint</vt:lpstr>
      <vt:lpstr>Presentación de PowerPoint</vt:lpstr>
      <vt:lpstr>Presentación de PowerPoint</vt:lpstr>
      <vt:lpstr>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 POR IMAGEN TALLERES INTEGRADOS III</dc:title>
  <dc:creator>Blasco Ruso, Teresa</dc:creator>
  <cp:lastModifiedBy>Blasco Ruso, Teresa</cp:lastModifiedBy>
  <cp:revision>5</cp:revision>
  <dcterms:created xsi:type="dcterms:W3CDTF">2020-05-11T15:48:21Z</dcterms:created>
  <dcterms:modified xsi:type="dcterms:W3CDTF">2020-05-11T16:56:15Z</dcterms:modified>
</cp:coreProperties>
</file>