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0" r:id="rId4"/>
    <p:sldId id="261" r:id="rId5"/>
    <p:sldId id="256" r:id="rId6"/>
    <p:sldId id="264" r:id="rId7"/>
    <p:sldId id="265" r:id="rId8"/>
    <p:sldId id="262" r:id="rId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26F30A-EF56-46CA-BBA9-8CFAAFF4D466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DFEC4-02E0-42D5-91C2-FC6077B65B08}" type="slidenum">
              <a:rPr lang="es-ES" smtClean="0">
                <a:solidFill>
                  <a:srgbClr val="EBDDC3"/>
                </a:solidFill>
              </a:rPr>
              <a:pPr/>
              <a:t>‹Nº›</a:t>
            </a:fld>
            <a:endParaRPr lang="es-E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416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3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2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915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6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DFEC4-02E0-42D5-91C2-FC6077B65B08}" type="slidenum">
              <a:rPr lang="es-ES" smtClean="0">
                <a:solidFill>
                  <a:srgbClr val="775F55"/>
                </a:solidFill>
              </a:rPr>
              <a:pPr/>
              <a:t>‹Nº›</a:t>
            </a:fld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35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4686302"/>
            <a:ext cx="2667000" cy="273844"/>
          </a:xfrm>
        </p:spPr>
        <p:txBody>
          <a:bodyPr rtlCol="0"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27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62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457202"/>
            <a:ext cx="2057400" cy="4137422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3" y="4686157"/>
            <a:ext cx="5573483" cy="273844"/>
          </a:xfrm>
        </p:spPr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37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7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054295" y="2210939"/>
            <a:ext cx="7349319" cy="252824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" dirty="0" smtClean="0"/>
              <a:t>ADRIÁN HERNÁNDEZ ARQUERO</a:t>
            </a:r>
          </a:p>
          <a:p>
            <a:pPr algn="ctr"/>
            <a:endParaRPr lang="es-ES" sz="1500" dirty="0" smtClean="0"/>
          </a:p>
          <a:p>
            <a:pPr algn="ctr"/>
            <a:r>
              <a:rPr lang="es-ES" dirty="0" smtClean="0"/>
              <a:t>CURSO 2019/2020</a:t>
            </a:r>
          </a:p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SERVICIO DE NEUMOLOGÍA </a:t>
            </a:r>
          </a:p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HOSPITAL GENERAL UNIVERSITARIO DE ALICANTE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Caso clínico aprobado por la Dra. Raquel García </a:t>
            </a:r>
            <a:r>
              <a:rPr lang="es-ES" dirty="0" err="1" smtClean="0"/>
              <a:t>Sevila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772400" cy="742950"/>
          </a:xfrm>
        </p:spPr>
        <p:txBody>
          <a:bodyPr>
            <a:normAutofit fontScale="90000"/>
          </a:bodyPr>
          <a:lstStyle/>
          <a:p>
            <a:r>
              <a:rPr lang="es-ES" sz="3000" dirty="0" smtClean="0"/>
              <a:t>DIAGNÓSTICO A PRIMERA VISTA: NEUMOLOGÍA</a:t>
            </a:r>
            <a:endParaRPr lang="es-ES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310182" y="267694"/>
            <a:ext cx="700623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 dirty="0" smtClean="0">
                <a:solidFill>
                  <a:schemeClr val="tx2"/>
                </a:solidFill>
              </a:rPr>
              <a:t>TALLERES INTEGRADOS III</a:t>
            </a:r>
            <a:r>
              <a:rPr lang="es-ES" sz="2600" dirty="0" smtClean="0">
                <a:solidFill>
                  <a:schemeClr val="tx2"/>
                </a:solidFill>
              </a:rPr>
              <a:t/>
            </a:r>
            <a:br>
              <a:rPr lang="es-ES" sz="2600" dirty="0" smtClean="0">
                <a:solidFill>
                  <a:schemeClr val="tx2"/>
                </a:solidFill>
              </a:rPr>
            </a:b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Varón – 56 años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221600"/>
            <a:ext cx="8568952" cy="356439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Antecedentes</a:t>
            </a:r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s-ES" dirty="0" smtClean="0"/>
              <a:t>No RAM</a:t>
            </a:r>
          </a:p>
          <a:p>
            <a:pPr marL="594360" lvl="1" indent="-45720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s-ES" sz="2900" dirty="0" smtClean="0"/>
              <a:t>No </a:t>
            </a:r>
            <a:r>
              <a:rPr lang="es-ES" sz="2900" dirty="0"/>
              <a:t>HTA, No DM, No DLP</a:t>
            </a:r>
          </a:p>
          <a:p>
            <a:pPr marL="594360" lvl="1" indent="-45720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s-ES" sz="2900" smtClean="0"/>
              <a:t>Fumador activo </a:t>
            </a:r>
            <a:r>
              <a:rPr lang="es-ES" sz="2900" dirty="0"/>
              <a:t>de 7-8 cigarros/día. Previamente consumo acumulado de 50 años/paquete. Hábito </a:t>
            </a:r>
            <a:r>
              <a:rPr lang="es-ES" sz="2900" dirty="0" err="1"/>
              <a:t>enólico</a:t>
            </a:r>
            <a:r>
              <a:rPr lang="es-ES" sz="2900" dirty="0"/>
              <a:t> de 2-3 cervezas/día.</a:t>
            </a:r>
          </a:p>
          <a:p>
            <a:pPr marL="594360" lvl="1" indent="-45720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endParaRPr lang="es-ES" sz="2900" dirty="0"/>
          </a:p>
          <a:p>
            <a:pPr marL="594360" lvl="1" indent="-45720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s-ES" sz="2900" dirty="0" smtClean="0"/>
              <a:t>No </a:t>
            </a:r>
            <a:r>
              <a:rPr lang="es-ES" sz="2900" dirty="0"/>
              <a:t>antecedentes neumológicos</a:t>
            </a:r>
          </a:p>
          <a:p>
            <a:pPr marL="594360" lvl="1" indent="-45720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s-ES" sz="2900" dirty="0" smtClean="0"/>
              <a:t>No </a:t>
            </a:r>
            <a:r>
              <a:rPr lang="es-ES" sz="2900" dirty="0"/>
              <a:t>contacto con animales</a:t>
            </a:r>
          </a:p>
          <a:p>
            <a:pPr marL="594360" lvl="1" indent="-45720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r>
              <a:rPr lang="es-ES" sz="2900" dirty="0" err="1" smtClean="0"/>
              <a:t>E</a:t>
            </a:r>
            <a:r>
              <a:rPr lang="es-ES" dirty="0" err="1" smtClean="0"/>
              <a:t>xtrabajador</a:t>
            </a:r>
            <a:r>
              <a:rPr lang="es-ES" dirty="0" smtClean="0"/>
              <a:t> de la construcción sin contacto con amianto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1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Exploraciones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221600"/>
            <a:ext cx="8568952" cy="372641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/>
              <a:t>Exploración </a:t>
            </a:r>
            <a:r>
              <a:rPr lang="es-ES" dirty="0" smtClean="0"/>
              <a:t>física</a:t>
            </a:r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s-ES" sz="2600" dirty="0" err="1" smtClean="0"/>
              <a:t>Tª</a:t>
            </a:r>
            <a:r>
              <a:rPr lang="es-ES" sz="2600" dirty="0" smtClean="0"/>
              <a:t> </a:t>
            </a:r>
            <a:r>
              <a:rPr lang="es-ES" sz="2600" b="1" dirty="0" smtClean="0"/>
              <a:t>35.8ºC</a:t>
            </a:r>
            <a:r>
              <a:rPr lang="es-ES" sz="2600" dirty="0" smtClean="0"/>
              <a:t>; No tiraje ni </a:t>
            </a:r>
            <a:r>
              <a:rPr lang="es-ES" sz="2600" dirty="0" smtClean="0"/>
              <a:t>estridor; </a:t>
            </a:r>
            <a:r>
              <a:rPr lang="es-ES" sz="2600" dirty="0" smtClean="0"/>
              <a:t>AP: murmullo vesicular conservado, </a:t>
            </a:r>
            <a:r>
              <a:rPr lang="es-ES" sz="2600" b="1" dirty="0" smtClean="0"/>
              <a:t>crepitantes finos </a:t>
            </a:r>
            <a:r>
              <a:rPr lang="es-ES" sz="2600" b="1" dirty="0" err="1" smtClean="0"/>
              <a:t>bibasale</a:t>
            </a:r>
            <a:r>
              <a:rPr lang="es-ES" sz="2600" dirty="0" err="1" smtClean="0"/>
              <a:t>s</a:t>
            </a:r>
            <a:r>
              <a:rPr lang="es-ES" sz="2600" dirty="0" smtClean="0"/>
              <a:t>; AC: rítmica sin soplos. </a:t>
            </a:r>
          </a:p>
          <a:p>
            <a:pPr marL="137160" indent="0">
              <a:spcBef>
                <a:spcPts val="0"/>
              </a:spcBef>
              <a:buNone/>
            </a:pPr>
            <a:endParaRPr lang="es-ES" dirty="0"/>
          </a:p>
          <a:p>
            <a:pPr marL="354013" indent="-354013">
              <a:spcBef>
                <a:spcPts val="0"/>
              </a:spcBef>
              <a:buFont typeface="Wingdings" pitchFamily="2" charset="2"/>
              <a:buChar char="q"/>
            </a:pPr>
            <a:r>
              <a:rPr lang="es-ES" dirty="0" smtClean="0"/>
              <a:t>Exploraciones complementarias</a:t>
            </a:r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s-ES" sz="2600" dirty="0" smtClean="0"/>
              <a:t>AS: </a:t>
            </a:r>
            <a:r>
              <a:rPr lang="es-ES" sz="2600" dirty="0"/>
              <a:t>ANA, ANCA, anti-DNA, anti-BMG </a:t>
            </a:r>
            <a:r>
              <a:rPr lang="es-ES" sz="2600" dirty="0" smtClean="0"/>
              <a:t>negativos</a:t>
            </a:r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endParaRPr lang="es-ES" sz="1000" dirty="0" smtClean="0"/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s-ES" sz="2600" dirty="0" smtClean="0"/>
              <a:t>Lavado </a:t>
            </a:r>
            <a:r>
              <a:rPr lang="es-ES" sz="2600" dirty="0" err="1" smtClean="0"/>
              <a:t>broncoalveolar</a:t>
            </a:r>
            <a:r>
              <a:rPr lang="es-ES" sz="2600" dirty="0" smtClean="0"/>
              <a:t>: </a:t>
            </a:r>
            <a:r>
              <a:rPr lang="es-ES" sz="2600" dirty="0" smtClean="0"/>
              <a:t>Citología </a:t>
            </a:r>
            <a:r>
              <a:rPr lang="es-ES" sz="2600" dirty="0"/>
              <a:t>con material de </a:t>
            </a:r>
            <a:r>
              <a:rPr lang="es-ES" sz="2600" b="1" dirty="0"/>
              <a:t>aspecto </a:t>
            </a:r>
            <a:r>
              <a:rPr lang="es-ES" sz="2600" b="1" dirty="0" err="1"/>
              <a:t>proteináceo</a:t>
            </a:r>
            <a:r>
              <a:rPr lang="es-ES" sz="2600" dirty="0"/>
              <a:t> sobre el que se observan </a:t>
            </a:r>
            <a:r>
              <a:rPr lang="es-ES" sz="2600" b="1" dirty="0" smtClean="0"/>
              <a:t>macrófagos</a:t>
            </a:r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endParaRPr lang="es-ES" sz="1000" b="1" dirty="0" smtClean="0"/>
          </a:p>
          <a:p>
            <a:pPr marL="594360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s-ES" sz="2600" dirty="0"/>
              <a:t>B</a:t>
            </a:r>
            <a:r>
              <a:rPr lang="es-ES" sz="2600" dirty="0" smtClean="0"/>
              <a:t>iopsia </a:t>
            </a:r>
            <a:r>
              <a:rPr lang="es-ES" sz="2600" dirty="0" err="1" smtClean="0"/>
              <a:t>transbronquial</a:t>
            </a:r>
            <a:r>
              <a:rPr lang="es-ES" sz="2600" dirty="0" smtClean="0"/>
              <a:t>: </a:t>
            </a:r>
            <a:r>
              <a:rPr lang="es-ES" sz="2600" dirty="0"/>
              <a:t>algún espacio alveolar dilatado con material </a:t>
            </a:r>
            <a:r>
              <a:rPr lang="es-ES" sz="2600" dirty="0" err="1"/>
              <a:t>eosinófilo</a:t>
            </a:r>
            <a:r>
              <a:rPr lang="es-ES" sz="2600" dirty="0"/>
              <a:t> amorfo </a:t>
            </a:r>
            <a:r>
              <a:rPr lang="es-ES" sz="2600" b="1" dirty="0"/>
              <a:t>PAS </a:t>
            </a:r>
            <a:r>
              <a:rPr lang="es-ES" sz="2600" b="1" dirty="0" smtClean="0"/>
              <a:t>positivo</a:t>
            </a:r>
            <a:r>
              <a:rPr lang="es-ES" sz="2600" dirty="0" smtClean="0"/>
              <a:t>. Sin evidencia de malignidad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9544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/>
        </p:blipFill>
        <p:spPr>
          <a:xfrm>
            <a:off x="1014969" y="0"/>
            <a:ext cx="7027344" cy="51435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14969" y="0"/>
            <a:ext cx="1252775" cy="699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948264" y="0"/>
            <a:ext cx="1094049" cy="4835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8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/>
          <a:stretch/>
        </p:blipFill>
        <p:spPr>
          <a:xfrm>
            <a:off x="1337829" y="0"/>
            <a:ext cx="6373979" cy="51435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337830" y="0"/>
            <a:ext cx="1361962" cy="8435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948264" y="0"/>
            <a:ext cx="763544" cy="4217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8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/>
          <a:stretch/>
        </p:blipFill>
        <p:spPr>
          <a:xfrm>
            <a:off x="1337830" y="0"/>
            <a:ext cx="6373978" cy="51435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337830" y="0"/>
            <a:ext cx="1361962" cy="8435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948264" y="0"/>
            <a:ext cx="763544" cy="4217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Diagnóstico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221600"/>
            <a:ext cx="8568952" cy="3564396"/>
          </a:xfrm>
        </p:spPr>
        <p:txBody>
          <a:bodyPr>
            <a:normAutofit/>
          </a:bodyPr>
          <a:lstStyle/>
          <a:p>
            <a:pPr marL="137160" indent="-457200"/>
            <a:endParaRPr lang="es-ES" dirty="0" smtClean="0"/>
          </a:p>
          <a:p>
            <a:pPr marL="137160" indent="-457200"/>
            <a:r>
              <a:rPr lang="es-ES" sz="3600" dirty="0" err="1" smtClean="0"/>
              <a:t>Proteinosis</a:t>
            </a:r>
            <a:r>
              <a:rPr lang="es-ES" sz="3600" dirty="0" smtClean="0"/>
              <a:t> Alveolar</a:t>
            </a:r>
          </a:p>
          <a:p>
            <a:pPr marL="137160" indent="-457200"/>
            <a:endParaRPr lang="es-ES" sz="3600" dirty="0"/>
          </a:p>
          <a:p>
            <a:pPr marL="137160" indent="-457200"/>
            <a:r>
              <a:rPr lang="es-ES" sz="3600" dirty="0" smtClean="0"/>
              <a:t>Tratamiento</a:t>
            </a:r>
          </a:p>
          <a:p>
            <a:pPr marL="731520" lvl="2" indent="-457200">
              <a:buFont typeface="Wingdings" pitchFamily="2" charset="2"/>
              <a:buChar char="v"/>
            </a:pPr>
            <a:r>
              <a:rPr lang="es-ES" sz="3000" dirty="0" smtClean="0"/>
              <a:t>Lavado pulmonar total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3630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142</Words>
  <Application>Microsoft Office PowerPoint</Application>
  <PresentationFormat>Presentación en pantalla (16:9)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1_Intermedio</vt:lpstr>
      <vt:lpstr>DIAGNÓSTICO A PRIMERA VISTA: NEUMOLOGÍA</vt:lpstr>
      <vt:lpstr>Varón – 56 años  </vt:lpstr>
      <vt:lpstr>Exploraciones  </vt:lpstr>
      <vt:lpstr>Presentación de PowerPoint</vt:lpstr>
      <vt:lpstr>Presentación de PowerPoint</vt:lpstr>
      <vt:lpstr>Presentación de PowerPoint</vt:lpstr>
      <vt:lpstr>Diagnóstico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hernandez arquero</dc:creator>
  <cp:lastModifiedBy>adrian hernandez arquero</cp:lastModifiedBy>
  <cp:revision>9</cp:revision>
  <dcterms:created xsi:type="dcterms:W3CDTF">2020-03-02T15:10:19Z</dcterms:created>
  <dcterms:modified xsi:type="dcterms:W3CDTF">2020-05-28T07:16:53Z</dcterms:modified>
</cp:coreProperties>
</file>