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62" r:id="rId3"/>
    <p:sldId id="259" r:id="rId4"/>
    <p:sldId id="260" r:id="rId5"/>
    <p:sldId id="257" r:id="rId6"/>
    <p:sldId id="263" r:id="rId7"/>
    <p:sldId id="261" r:id="rId8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642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177419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457216"/>
            <a:ext cx="2057400" cy="4137422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4686317"/>
            <a:ext cx="2209800" cy="273844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12" y="4686171"/>
            <a:ext cx="5573483" cy="273844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426F30A-EF56-46CA-BBA9-8CFAAFF4D466}" type="datetimeFigureOut">
              <a:rPr lang="es-ES" smtClean="0"/>
              <a:pPr/>
              <a:t>28/05/2020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177419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EBDDC3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ADFEC4-02E0-42D5-91C2-FC6077B65B08}" type="slidenum">
              <a:rPr lang="es-ES" smtClean="0">
                <a:solidFill>
                  <a:srgbClr val="EBDDC3"/>
                </a:solidFill>
              </a:rPr>
              <a:pPr/>
              <a:t>‹Nº›</a:t>
            </a:fld>
            <a:endParaRPr lang="es-E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75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F30A-EF56-46CA-BBA9-8CFAAFF4D466}" type="datetimeFigureOut">
              <a:rPr lang="es-ES" smtClean="0">
                <a:solidFill>
                  <a:srgbClr val="775F55"/>
                </a:solidFill>
              </a:rPr>
              <a:pPr/>
              <a:t>28/05/2020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ADFEC4-02E0-42D5-91C2-FC6077B65B0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94201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2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F30A-EF56-46CA-BBA9-8CFAAFF4D466}" type="datetimeFigureOut">
              <a:rPr lang="es-ES" smtClean="0">
                <a:solidFill>
                  <a:srgbClr val="775F55"/>
                </a:solidFill>
              </a:rPr>
              <a:pPr/>
              <a:t>28/05/2020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6ADFEC4-02E0-42D5-91C2-FC6077B65B0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02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26F30A-EF56-46CA-BBA9-8CFAAFF4D466}" type="datetimeFigureOut">
              <a:rPr lang="es-ES" smtClean="0">
                <a:solidFill>
                  <a:srgbClr val="775F55"/>
                </a:solidFill>
              </a:rPr>
              <a:pPr/>
              <a:t>28/05/2020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6ADFEC4-02E0-42D5-91C2-FC6077B65B0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62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26F30A-EF56-46CA-BBA9-8CFAAFF4D466}" type="datetimeFigureOut">
              <a:rPr lang="es-ES" smtClean="0">
                <a:solidFill>
                  <a:srgbClr val="775F55"/>
                </a:solidFill>
              </a:rPr>
              <a:pPr/>
              <a:t>28/05/2020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6ADFEC4-02E0-42D5-91C2-FC6077B65B0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13278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F30A-EF56-46CA-BBA9-8CFAAFF4D466}" type="datetimeFigureOut">
              <a:rPr lang="es-ES" smtClean="0">
                <a:solidFill>
                  <a:srgbClr val="775F55"/>
                </a:solidFill>
              </a:rPr>
              <a:pPr/>
              <a:t>28/05/2020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ADFEC4-02E0-42D5-91C2-FC6077B65B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055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F30A-EF56-46CA-BBA9-8CFAAFF4D466}" type="datetimeFigureOut">
              <a:rPr lang="es-ES" smtClean="0">
                <a:solidFill>
                  <a:srgbClr val="775F55"/>
                </a:solidFill>
              </a:rPr>
              <a:pPr/>
              <a:t>28/05/2020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ADFEC4-02E0-42D5-91C2-FC6077B65B08}" type="slidenum">
              <a:rPr lang="es-ES" smtClean="0">
                <a:solidFill>
                  <a:srgbClr val="775F55"/>
                </a:solidFill>
              </a:rPr>
              <a:pPr/>
              <a:t>‹Nº›</a:t>
            </a:fld>
            <a:endParaRPr lang="es-E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03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F30A-EF56-46CA-BBA9-8CFAAFF4D466}" type="datetimeFigureOut">
              <a:rPr lang="es-ES" smtClean="0">
                <a:solidFill>
                  <a:srgbClr val="775F55"/>
                </a:solidFill>
              </a:rPr>
              <a:pPr/>
              <a:t>28/05/2020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ADFEC4-02E0-42D5-91C2-FC6077B65B0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1386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4686315"/>
            <a:ext cx="2667000" cy="273844"/>
          </a:xfrm>
        </p:spPr>
        <p:txBody>
          <a:bodyPr rtlCol="0"/>
          <a:lstStyle/>
          <a:p>
            <a:fld id="{E426F30A-EF56-46CA-BBA9-8CFAAFF4D466}" type="datetimeFigureOut">
              <a:rPr lang="es-ES" smtClean="0">
                <a:solidFill>
                  <a:srgbClr val="775F55"/>
                </a:solidFill>
              </a:rPr>
              <a:pPr/>
              <a:t>28/05/2020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fld id="{D6ADFEC4-02E0-42D5-91C2-FC6077B65B0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4686170"/>
            <a:ext cx="4572000" cy="273844"/>
          </a:xfrm>
        </p:spPr>
        <p:txBody>
          <a:bodyPr rtlCol="0"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82065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F30A-EF56-46CA-BBA9-8CFAAFF4D466}" type="datetimeFigureOut">
              <a:rPr lang="es-ES" smtClean="0">
                <a:solidFill>
                  <a:srgbClr val="775F55"/>
                </a:solidFill>
              </a:rPr>
              <a:pPr/>
              <a:t>28/05/2020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FEC4-02E0-42D5-91C2-FC6077B65B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4247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457216"/>
            <a:ext cx="2057400" cy="4137422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4686317"/>
            <a:ext cx="2209800" cy="273844"/>
          </a:xfrm>
        </p:spPr>
        <p:txBody>
          <a:bodyPr/>
          <a:lstStyle/>
          <a:p>
            <a:fld id="{E426F30A-EF56-46CA-BBA9-8CFAAFF4D466}" type="datetimeFigureOut">
              <a:rPr lang="es-ES" smtClean="0">
                <a:solidFill>
                  <a:srgbClr val="775F55"/>
                </a:solidFill>
              </a:rPr>
              <a:pPr/>
              <a:t>28/05/2020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12" y="4686171"/>
            <a:ext cx="5573483" cy="273844"/>
          </a:xfrm>
        </p:spPr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D6ADFEC4-02E0-42D5-91C2-FC6077B65B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9441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2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4686315"/>
            <a:ext cx="2667000" cy="273844"/>
          </a:xfrm>
        </p:spPr>
        <p:txBody>
          <a:bodyPr rtlCol="0"/>
          <a:lstStyle/>
          <a:p>
            <a:fld id="{7A847CFC-816F-41D0-AAC0-9BF4FEBC753E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4686170"/>
            <a:ext cx="4572000" cy="273844"/>
          </a:xfrm>
        </p:spPr>
        <p:txBody>
          <a:bodyPr rtlCol="0"/>
          <a:lstStyle/>
          <a:p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4686315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11" y="4686170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4686315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426F30A-EF56-46CA-BBA9-8CFAAFF4D466}" type="datetimeFigureOut">
              <a:rPr lang="es-ES" smtClean="0">
                <a:solidFill>
                  <a:srgbClr val="775F55"/>
                </a:solidFill>
              </a:rPr>
              <a:pPr/>
              <a:t>28/05/2020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11" y="4686170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ADFEC4-02E0-42D5-91C2-FC6077B65B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640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1054293" y="2210938"/>
            <a:ext cx="7349319" cy="2528247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s-ES" dirty="0" smtClean="0"/>
              <a:t>ADRIÁN HERNÁNDEZ ARQUERO</a:t>
            </a:r>
          </a:p>
          <a:p>
            <a:pPr algn="ctr"/>
            <a:endParaRPr lang="es-ES" sz="1500" dirty="0" smtClean="0"/>
          </a:p>
          <a:p>
            <a:pPr algn="ctr"/>
            <a:r>
              <a:rPr lang="es-ES" dirty="0" smtClean="0"/>
              <a:t>CURSO 2019/2020</a:t>
            </a:r>
          </a:p>
          <a:p>
            <a:pPr algn="ctr"/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SERVICIO DE NEUMOLOGÍA </a:t>
            </a:r>
          </a:p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HOSPITAL GENERAL UNIVERSITARIO DE ALICANTE</a:t>
            </a:r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Caso clínico aprobado por la Dra. Raquel García </a:t>
            </a:r>
            <a:r>
              <a:rPr lang="es-ES" dirty="0" err="1" smtClean="0"/>
              <a:t>Sevila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772400" cy="742950"/>
          </a:xfrm>
        </p:spPr>
        <p:txBody>
          <a:bodyPr>
            <a:normAutofit fontScale="90000"/>
          </a:bodyPr>
          <a:lstStyle/>
          <a:p>
            <a:r>
              <a:rPr lang="es-ES" sz="3000" dirty="0" smtClean="0"/>
              <a:t>DIAGNÓSTICO A PRIMERA VISTA: NEUMOLOGÍA</a:t>
            </a:r>
            <a:endParaRPr lang="es-ES" sz="3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310182" y="267695"/>
            <a:ext cx="700623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300" dirty="0" smtClean="0">
                <a:solidFill>
                  <a:schemeClr val="tx2"/>
                </a:solidFill>
              </a:rPr>
              <a:t>TALLERES INTEGRADOS III</a:t>
            </a:r>
            <a:r>
              <a:rPr lang="es-ES" sz="2600" dirty="0" smtClean="0">
                <a:solidFill>
                  <a:schemeClr val="tx2"/>
                </a:solidFill>
              </a:rPr>
              <a:t/>
            </a:r>
            <a:br>
              <a:rPr lang="es-ES" sz="2600" dirty="0" smtClean="0">
                <a:solidFill>
                  <a:schemeClr val="tx2"/>
                </a:solidFill>
              </a:rPr>
            </a:br>
            <a:endParaRPr lang="es-ES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Varón – 83 años		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4" y="1221600"/>
            <a:ext cx="8568952" cy="3564396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Antecedentes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s-ES" dirty="0" smtClean="0"/>
              <a:t>- No RAM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s-ES" dirty="0" smtClean="0"/>
              <a:t>- HTA, No DM, DLP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s-ES" dirty="0" smtClean="0"/>
              <a:t>- </a:t>
            </a:r>
            <a:r>
              <a:rPr lang="es-ES" dirty="0" err="1" smtClean="0"/>
              <a:t>Exfumador</a:t>
            </a:r>
            <a:r>
              <a:rPr lang="es-ES" dirty="0" smtClean="0"/>
              <a:t> desde hace unos 30 años (1 </a:t>
            </a:r>
            <a:r>
              <a:rPr lang="es-ES" dirty="0" err="1" smtClean="0"/>
              <a:t>paq</a:t>
            </a:r>
            <a:r>
              <a:rPr lang="es-ES" dirty="0" smtClean="0"/>
              <a:t>./día). No hábito </a:t>
            </a:r>
            <a:r>
              <a:rPr lang="es-ES" dirty="0" err="1" smtClean="0"/>
              <a:t>enólico</a:t>
            </a:r>
            <a:endParaRPr lang="es-ES" dirty="0"/>
          </a:p>
          <a:p>
            <a:pPr marL="457200" lvl="1" indent="0">
              <a:spcBef>
                <a:spcPts val="0"/>
              </a:spcBef>
              <a:buNone/>
            </a:pPr>
            <a:endParaRPr lang="es-ES" b="1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s-ES" dirty="0" smtClean="0"/>
              <a:t>- </a:t>
            </a:r>
            <a:r>
              <a:rPr lang="es-ES" b="1" dirty="0" smtClean="0"/>
              <a:t>Fibrosis pulmonar idiopática</a:t>
            </a:r>
            <a:r>
              <a:rPr lang="es-ES" dirty="0" smtClean="0"/>
              <a:t> en tratamiento con </a:t>
            </a:r>
            <a:r>
              <a:rPr lang="es-ES" dirty="0" err="1" smtClean="0"/>
              <a:t>pirfenidona</a:t>
            </a:r>
            <a:r>
              <a:rPr lang="es-ES" dirty="0" smtClean="0"/>
              <a:t> desde 2015 (estabilidad clínica y funcional)</a:t>
            </a:r>
          </a:p>
          <a:p>
            <a:pPr marL="914400" lvl="1" indent="-457200">
              <a:spcBef>
                <a:spcPts val="0"/>
              </a:spcBef>
              <a:buFontTx/>
              <a:buChar char="-"/>
            </a:pPr>
            <a:endParaRPr lang="es-ES" sz="1200" dirty="0" smtClean="0"/>
          </a:p>
          <a:p>
            <a:pPr marL="457200" lvl="1" indent="0">
              <a:buNone/>
            </a:pPr>
            <a:r>
              <a:rPr lang="es-ES" dirty="0" smtClean="0"/>
              <a:t>- </a:t>
            </a:r>
            <a:r>
              <a:rPr lang="es-ES" b="1" dirty="0" smtClean="0"/>
              <a:t>Tumor renal: </a:t>
            </a:r>
            <a:r>
              <a:rPr lang="es-ES" dirty="0" smtClean="0"/>
              <a:t>Nefrectomía izquierda en 2012 (</a:t>
            </a:r>
            <a:r>
              <a:rPr lang="es-ES" dirty="0" smtClean="0"/>
              <a:t>carcinoma </a:t>
            </a:r>
            <a:r>
              <a:rPr lang="es-ES" dirty="0" smtClean="0"/>
              <a:t>papilar)</a:t>
            </a:r>
          </a:p>
          <a:p>
            <a:pPr marL="457200" lvl="1" indent="0">
              <a:buNone/>
            </a:pPr>
            <a:endParaRPr lang="es-ES" sz="1200" b="1" dirty="0" smtClean="0"/>
          </a:p>
          <a:p>
            <a:pPr marL="457200" lvl="1" indent="0">
              <a:buNone/>
            </a:pPr>
            <a:r>
              <a:rPr lang="es-ES" dirty="0" smtClean="0"/>
              <a:t>- </a:t>
            </a:r>
            <a:r>
              <a:rPr lang="es-ES" b="1" dirty="0" smtClean="0"/>
              <a:t>Adenocarcinoma de sigma</a:t>
            </a:r>
            <a:r>
              <a:rPr lang="es-ES" dirty="0"/>
              <a:t> </a:t>
            </a:r>
            <a:r>
              <a:rPr lang="es-ES" dirty="0" smtClean="0"/>
              <a:t>(T3N0M0): </a:t>
            </a:r>
            <a:r>
              <a:rPr lang="es-ES" dirty="0" err="1" smtClean="0"/>
              <a:t>Sigmoidectomía</a:t>
            </a:r>
            <a:r>
              <a:rPr lang="es-ES" dirty="0" smtClean="0"/>
              <a:t> con anastomosis termino-terminal en 2013.</a:t>
            </a:r>
          </a:p>
          <a:p>
            <a:pPr marL="457200" lvl="1" indent="0">
              <a:buNone/>
            </a:pPr>
            <a:endParaRPr lang="es-ES" sz="1200" b="1" dirty="0" smtClean="0"/>
          </a:p>
          <a:p>
            <a:pPr marL="457200" lvl="1" indent="0">
              <a:buNone/>
            </a:pPr>
            <a:r>
              <a:rPr lang="es-ES" dirty="0" smtClean="0"/>
              <a:t>- </a:t>
            </a:r>
            <a:r>
              <a:rPr lang="es-ES" b="1" dirty="0" smtClean="0"/>
              <a:t>Adenocarcinoma </a:t>
            </a:r>
            <a:r>
              <a:rPr lang="es-ES" b="1" dirty="0"/>
              <a:t>de próstata</a:t>
            </a:r>
            <a:r>
              <a:rPr lang="es-ES" dirty="0"/>
              <a:t> </a:t>
            </a:r>
            <a:r>
              <a:rPr lang="es-ES" dirty="0" err="1"/>
              <a:t>Gleason</a:t>
            </a:r>
            <a:r>
              <a:rPr lang="es-ES" dirty="0"/>
              <a:t> 4+4 diagnosticado en 2019. En </a:t>
            </a:r>
            <a:r>
              <a:rPr lang="es-ES" dirty="0" smtClean="0"/>
              <a:t>tratamiento </a:t>
            </a:r>
            <a:r>
              <a:rPr lang="es-ES" dirty="0"/>
              <a:t>con análogo de LHRH </a:t>
            </a:r>
          </a:p>
          <a:p>
            <a:pPr marL="457200" lvl="1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05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Enfermedad Actual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9" y="1200150"/>
            <a:ext cx="7919792" cy="3371850"/>
          </a:xfrm>
        </p:spPr>
        <p:txBody>
          <a:bodyPr>
            <a:normAutofit lnSpcReduction="10000"/>
          </a:bodyPr>
          <a:lstStyle/>
          <a:p>
            <a:r>
              <a:rPr lang="es-ES" dirty="0"/>
              <a:t>N</a:t>
            </a:r>
            <a:r>
              <a:rPr lang="es-ES" dirty="0" smtClean="0"/>
              <a:t>ódulo </a:t>
            </a:r>
            <a:r>
              <a:rPr lang="es-ES" dirty="0"/>
              <a:t>pulmonar en segmento lateral del lóbulo medio de 10 </a:t>
            </a:r>
            <a:r>
              <a:rPr lang="es-ES" dirty="0" smtClean="0"/>
              <a:t>mm</a:t>
            </a:r>
          </a:p>
          <a:p>
            <a:endParaRPr lang="es-ES" dirty="0"/>
          </a:p>
          <a:p>
            <a:pPr marL="0" indent="0" algn="ctr">
              <a:buNone/>
            </a:pPr>
            <a:r>
              <a:rPr lang="es-ES" dirty="0" smtClean="0"/>
              <a:t>NÓDULO PULMONAR A ESTUDIO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Pendiente de biopsia </a:t>
            </a:r>
            <a:r>
              <a:rPr lang="es-ES" dirty="0" err="1" smtClean="0"/>
              <a:t>transtorácica</a:t>
            </a:r>
            <a:r>
              <a:rPr lang="es-ES" dirty="0" smtClean="0"/>
              <a:t> con aguja gruesa </a:t>
            </a:r>
            <a:r>
              <a:rPr lang="es-ES" sz="3600" b="1" dirty="0" smtClean="0"/>
              <a:t>(</a:t>
            </a:r>
            <a:r>
              <a:rPr lang="es-ES" sz="3600" dirty="0" smtClean="0"/>
              <a:t>BAG</a:t>
            </a:r>
            <a:r>
              <a:rPr lang="es-ES" sz="3600" b="1" dirty="0" smtClean="0"/>
              <a:t>)</a:t>
            </a:r>
            <a:endParaRPr lang="es-ES" b="1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611560" y="2355726"/>
            <a:ext cx="7848872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45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"/>
          <a:stretch/>
        </p:blipFill>
        <p:spPr>
          <a:xfrm>
            <a:off x="582182" y="0"/>
            <a:ext cx="7863175" cy="51435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582182" y="0"/>
            <a:ext cx="1541546" cy="987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7812360" y="0"/>
            <a:ext cx="632997" cy="627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844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"/>
          <a:stretch/>
        </p:blipFill>
        <p:spPr>
          <a:xfrm>
            <a:off x="582182" y="0"/>
            <a:ext cx="7863175" cy="51435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82182" y="0"/>
            <a:ext cx="1541546" cy="987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7812360" y="0"/>
            <a:ext cx="632997" cy="627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Diagnóstico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9" y="1200150"/>
            <a:ext cx="7919792" cy="3371850"/>
          </a:xfrm>
        </p:spPr>
        <p:txBody>
          <a:bodyPr/>
          <a:lstStyle/>
          <a:p>
            <a:r>
              <a:rPr lang="es-ES" b="1" dirty="0" smtClean="0"/>
              <a:t>Neumotórax Post – BAG</a:t>
            </a:r>
          </a:p>
          <a:p>
            <a:endParaRPr lang="es-ES" b="1" dirty="0"/>
          </a:p>
          <a:p>
            <a:endParaRPr lang="es-ES" b="1" dirty="0" smtClean="0"/>
          </a:p>
          <a:p>
            <a:r>
              <a:rPr lang="es-ES" b="1" dirty="0" smtClean="0"/>
              <a:t>Tratamiento</a:t>
            </a:r>
          </a:p>
          <a:p>
            <a:pPr lvl="1"/>
            <a:r>
              <a:rPr lang="es-ES" b="1" dirty="0" smtClean="0"/>
              <a:t>Tubo de Aspiración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26004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49</TotalTime>
  <Words>139</Words>
  <Application>Microsoft Office PowerPoint</Application>
  <PresentationFormat>Presentación en pantalla (16:9)</PresentationFormat>
  <Paragraphs>35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8" baseType="lpstr">
      <vt:lpstr>Intermedio</vt:lpstr>
      <vt:lpstr>1_Intermedio</vt:lpstr>
      <vt:lpstr>DIAGNÓSTICO A PRIMERA VISTA: NEUMOLOGÍA</vt:lpstr>
      <vt:lpstr>Varón – 83 años  </vt:lpstr>
      <vt:lpstr>Enfermedad Actual</vt:lpstr>
      <vt:lpstr>Presentación de PowerPoint</vt:lpstr>
      <vt:lpstr>Presentación de PowerPoint</vt:lpstr>
      <vt:lpstr>Diagnóstico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 hernandez arquero</dc:creator>
  <cp:lastModifiedBy>adrian hernandez arquero</cp:lastModifiedBy>
  <cp:revision>8</cp:revision>
  <dcterms:created xsi:type="dcterms:W3CDTF">2020-03-05T13:16:50Z</dcterms:created>
  <dcterms:modified xsi:type="dcterms:W3CDTF">2020-05-28T07:18:25Z</dcterms:modified>
</cp:coreProperties>
</file>