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1" r:id="rId2"/>
    <p:sldId id="258" r:id="rId3"/>
    <p:sldId id="259" r:id="rId4"/>
    <p:sldId id="256" r:id="rId5"/>
    <p:sldId id="257" r:id="rId6"/>
    <p:sldId id="260" r:id="rId7"/>
  </p:sldIdLst>
  <p:sldSz cx="9144000" cy="5143500" type="screen16x9"/>
  <p:notesSz cx="6858000" cy="9144000"/>
  <p:defaultTextStyle>
    <a:defPPr>
      <a:defRPr lang="es-E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-46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E426F30A-EF56-46CA-BBA9-8CFAAFF4D46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ADFEC4-02E0-42D5-91C2-FC6077B65B0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FEC4-02E0-42D5-91C2-FC6077B65B0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4686303"/>
            <a:ext cx="2209800" cy="273844"/>
          </a:xfrm>
        </p:spPr>
        <p:txBody>
          <a:bodyPr/>
          <a:lstStyle/>
          <a:p>
            <a:fld id="{E426F30A-EF56-46CA-BBA9-8CFAAFF4D46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D6ADFEC4-02E0-42D5-91C2-FC6077B65B0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ADFEC4-02E0-42D5-91C2-FC6077B65B0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D6ADFEC4-02E0-42D5-91C2-FC6077B65B08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26F30A-EF56-46CA-BBA9-8CFAAFF4D46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ADFEC4-02E0-42D5-91C2-FC6077B65B08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26F30A-EF56-46CA-BBA9-8CFAAFF4D46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ADFEC4-02E0-42D5-91C2-FC6077B65B08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ADFEC4-02E0-42D5-91C2-FC6077B65B0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ADFEC4-02E0-42D5-91C2-FC6077B65B0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33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30A-EF56-46CA-BBA9-8CFAAFF4D46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ADFEC4-02E0-42D5-91C2-FC6077B65B08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2870" tIns="137160" rIns="102870" bIns="68580"/>
          <a:lstStyle>
            <a:lvl1pPr marL="0" indent="0">
              <a:spcAft>
                <a:spcPts val="750"/>
              </a:spcAft>
              <a:buNone/>
              <a:defRPr sz="14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300"/>
            </a:lvl1pPr>
            <a:lvl2pPr>
              <a:buFontTx/>
              <a:buNone/>
              <a:defRPr sz="900"/>
            </a:lvl2pPr>
            <a:lvl3pPr>
              <a:buFontTx/>
              <a:buNone/>
              <a:defRPr sz="800"/>
            </a:lvl3pPr>
            <a:lvl4pPr>
              <a:buFontTx/>
              <a:buNone/>
              <a:defRPr sz="700"/>
            </a:lvl4pPr>
            <a:lvl5pPr>
              <a:buFontTx/>
              <a:buNone/>
              <a:defRPr sz="7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4686301"/>
            <a:ext cx="2667000" cy="273844"/>
          </a:xfrm>
        </p:spPr>
        <p:txBody>
          <a:bodyPr rtlCol="0"/>
          <a:lstStyle/>
          <a:p>
            <a:fld id="{E426F30A-EF56-46CA-BBA9-8CFAAFF4D46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100"/>
            </a:lvl1pPr>
          </a:lstStyle>
          <a:p>
            <a:fld id="{D6ADFEC4-02E0-42D5-91C2-FC6077B65B08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lIns="68580" tIns="34290" rIns="68580" bIns="3429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4686301"/>
            <a:ext cx="2667000" cy="273844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E426F30A-EF56-46CA-BBA9-8CFAAFF4D46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1" y="4686156"/>
            <a:ext cx="5421083" cy="273844"/>
          </a:xfrm>
          <a:prstGeom prst="rect">
            <a:avLst/>
          </a:prstGeom>
        </p:spPr>
        <p:txBody>
          <a:bodyPr vert="horz" lIns="68580" tIns="34290" rIns="68580" bIns="34290" anchor="ctr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lIns="68580" tIns="34290" rIns="68580" bIns="34290" anchor="ctr" anchorCtr="0">
            <a:normAutofit/>
          </a:bodyPr>
          <a:lstStyle>
            <a:lvl1pPr algn="ctr" eaLnBrk="1" latinLnBrk="0" hangingPunct="1">
              <a:defRPr kumimoji="0" sz="1100" b="1">
                <a:solidFill>
                  <a:srgbClr val="FFFFFF"/>
                </a:solidFill>
              </a:defRPr>
            </a:lvl1pPr>
          </a:lstStyle>
          <a:p>
            <a:fld id="{D6ADFEC4-02E0-42D5-91C2-FC6077B65B0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832208" y="2210938"/>
            <a:ext cx="7571402" cy="252824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ES" dirty="0" smtClean="0"/>
              <a:t>ADRIÁN HERNÁNDEZ ARQUERO</a:t>
            </a:r>
          </a:p>
          <a:p>
            <a:pPr algn="ctr"/>
            <a:endParaRPr lang="es-ES" sz="1100" dirty="0"/>
          </a:p>
          <a:p>
            <a:pPr algn="ctr"/>
            <a:r>
              <a:rPr lang="es-ES" dirty="0" smtClean="0"/>
              <a:t>CURSO 2019/2020</a:t>
            </a:r>
          </a:p>
          <a:p>
            <a:pPr algn="ctr"/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SERVICIO DE MEDICINA DIGESTIVA</a:t>
            </a:r>
          </a:p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HOSPITAL GENERAL UNIVERSITARIO DE ALICANTE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Presentado en el Seminario de Casos del día 28/02/2020 con la Dra</a:t>
            </a:r>
            <a:r>
              <a:rPr lang="es-ES" dirty="0" smtClean="0"/>
              <a:t>. Lucía Guillen Zafra 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DIAGNÓSTICO A PRIMERA VISTA: DIGESTIVO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310183" y="267690"/>
            <a:ext cx="4606122" cy="8771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3300" dirty="0">
                <a:solidFill>
                  <a:schemeClr val="tx2"/>
                </a:solidFill>
              </a:rPr>
              <a:t>TALLERES INTEGRADOS III</a:t>
            </a:r>
            <a:r>
              <a:rPr lang="es-ES" sz="2000" dirty="0">
                <a:solidFill>
                  <a:schemeClr val="tx2"/>
                </a:solidFill>
              </a:rPr>
              <a:t/>
            </a:r>
            <a:br>
              <a:rPr lang="es-ES" sz="2000" dirty="0">
                <a:solidFill>
                  <a:schemeClr val="tx2"/>
                </a:solidFill>
              </a:rPr>
            </a:br>
            <a:endParaRPr lang="es-E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Varón - 66 años			</a:t>
            </a:r>
            <a:r>
              <a:rPr lang="es-ES" sz="1200" dirty="0"/>
              <a:t>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Antecedentes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s-ES" dirty="0" smtClean="0"/>
              <a:t>- No RAM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s-ES" dirty="0" smtClean="0"/>
              <a:t>- HTA, DM II sin TTO, DLP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s-ES" dirty="0" smtClean="0"/>
              <a:t>- </a:t>
            </a:r>
            <a:r>
              <a:rPr lang="es-ES" dirty="0" err="1" smtClean="0"/>
              <a:t>Exbebedor</a:t>
            </a:r>
            <a:r>
              <a:rPr lang="es-ES" dirty="0" smtClean="0"/>
              <a:t> de 2-3 vasos de vino al día. Abstinente desde Mayo 2019</a:t>
            </a:r>
          </a:p>
          <a:p>
            <a:pPr marL="342900" lvl="1" indent="0">
              <a:buNone/>
            </a:pPr>
            <a:endParaRPr lang="es-ES" sz="800" dirty="0"/>
          </a:p>
          <a:p>
            <a:pPr marL="342900" lvl="1" indent="0">
              <a:buNone/>
            </a:pPr>
            <a:r>
              <a:rPr lang="es-ES" dirty="0" smtClean="0"/>
              <a:t>- </a:t>
            </a:r>
            <a:r>
              <a:rPr lang="es-ES" b="1" dirty="0" smtClean="0"/>
              <a:t>Cirrosis hepática</a:t>
            </a:r>
            <a:r>
              <a:rPr lang="es-ES" dirty="0" smtClean="0"/>
              <a:t> conocida, secundaria a </a:t>
            </a:r>
            <a:r>
              <a:rPr lang="es-ES" dirty="0" err="1" smtClean="0"/>
              <a:t>Esteatohepatitis</a:t>
            </a:r>
            <a:r>
              <a:rPr lang="es-ES" dirty="0" smtClean="0"/>
              <a:t> + Alcohol.</a:t>
            </a:r>
          </a:p>
          <a:p>
            <a:pPr marL="342900" lvl="1" indent="0">
              <a:buNone/>
            </a:pPr>
            <a:endParaRPr lang="es-ES" sz="800" dirty="0"/>
          </a:p>
          <a:p>
            <a:pPr marL="342900" lvl="1" indent="0">
              <a:buNone/>
            </a:pPr>
            <a:r>
              <a:rPr lang="es-ES" dirty="0" smtClean="0"/>
              <a:t>- ECO </a:t>
            </a:r>
            <a:r>
              <a:rPr lang="es-ES" dirty="0" err="1" smtClean="0"/>
              <a:t>doppler</a:t>
            </a:r>
            <a:r>
              <a:rPr lang="es-ES" dirty="0" smtClean="0"/>
              <a:t> abdominal Mayo 2019: Hígado cirrótico </a:t>
            </a:r>
            <a:r>
              <a:rPr lang="es-ES" b="1" dirty="0" smtClean="0"/>
              <a:t>sin lesiones focales susceptivas de malignidad</a:t>
            </a:r>
            <a:r>
              <a:rPr lang="es-ES" dirty="0" smtClean="0"/>
              <a:t>. Vía biliar no dilatada. Esplenomegalia con </a:t>
            </a:r>
            <a:r>
              <a:rPr lang="es-ES" dirty="0" err="1" smtClean="0"/>
              <a:t>ecoestructura</a:t>
            </a:r>
            <a:r>
              <a:rPr lang="es-ES" dirty="0" smtClean="0"/>
              <a:t> dentro de la normalidad.</a:t>
            </a:r>
          </a:p>
          <a:p>
            <a:pPr marL="342900" lvl="1" indent="0">
              <a:buNone/>
            </a:pPr>
            <a:endParaRPr lang="es-ES" dirty="0" smtClean="0"/>
          </a:p>
          <a:p>
            <a:pPr marL="342900" lvl="1" indent="0">
              <a:buNone/>
            </a:pPr>
            <a:r>
              <a:rPr lang="es-ES" dirty="0" smtClean="0"/>
              <a:t>- </a:t>
            </a:r>
            <a:r>
              <a:rPr lang="es-ES" dirty="0" err="1" smtClean="0"/>
              <a:t>Fibroscan</a:t>
            </a:r>
            <a:r>
              <a:rPr lang="es-ES" dirty="0" smtClean="0"/>
              <a:t>: </a:t>
            </a:r>
            <a:r>
              <a:rPr lang="es-ES" b="1" dirty="0" smtClean="0"/>
              <a:t>44kPa</a:t>
            </a:r>
          </a:p>
          <a:p>
            <a:pPr marL="342900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1458644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Enfermedad actual</a:t>
            </a:r>
          </a:p>
          <a:p>
            <a:pPr lvl="1"/>
            <a:r>
              <a:rPr lang="es-ES" dirty="0" smtClean="0"/>
              <a:t>Acude a CCEE para valorar THO</a:t>
            </a:r>
          </a:p>
          <a:p>
            <a:pPr lvl="1"/>
            <a:r>
              <a:rPr lang="es-ES" dirty="0" smtClean="0"/>
              <a:t>Refiere astenia progresiva desde hace </a:t>
            </a:r>
          </a:p>
          <a:p>
            <a:pPr marL="274320" lvl="1" indent="0">
              <a:buNone/>
            </a:pPr>
            <a:r>
              <a:rPr lang="es-ES" dirty="0"/>
              <a:t> </a:t>
            </a:r>
            <a:r>
              <a:rPr lang="es-ES" dirty="0" smtClean="0"/>
              <a:t>   2 meses que le impide ABVD</a:t>
            </a:r>
          </a:p>
          <a:p>
            <a:pPr lvl="1"/>
            <a:r>
              <a:rPr lang="es-ES" dirty="0" err="1" smtClean="0"/>
              <a:t>Bradipsiquia</a:t>
            </a:r>
            <a:r>
              <a:rPr lang="es-ES" dirty="0" smtClean="0"/>
              <a:t> y </a:t>
            </a:r>
            <a:r>
              <a:rPr lang="es-ES" dirty="0" err="1" smtClean="0"/>
              <a:t>Flapping</a:t>
            </a:r>
            <a:endParaRPr lang="es-ES" dirty="0" smtClean="0"/>
          </a:p>
          <a:p>
            <a:endParaRPr lang="es-ES" dirty="0" smtClean="0"/>
          </a:p>
        </p:txBody>
      </p:sp>
      <p:sp>
        <p:nvSpPr>
          <p:cNvPr id="6" name="5 Explosión 2"/>
          <p:cNvSpPr/>
          <p:nvPr/>
        </p:nvSpPr>
        <p:spPr>
          <a:xfrm>
            <a:off x="6552029" y="1287194"/>
            <a:ext cx="2162909" cy="13716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URGENCIAS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4684543" y="1545689"/>
            <a:ext cx="1498209" cy="85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612649" y="2743200"/>
            <a:ext cx="7733011" cy="1828800"/>
          </a:xfrm>
          <a:prstGeom prst="rect">
            <a:avLst/>
          </a:prstGeom>
        </p:spPr>
        <p:txBody>
          <a:bodyPr vert="horz" lIns="68580" tIns="34290" rIns="68580" bIns="34290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URGENCIAS:</a:t>
            </a:r>
          </a:p>
          <a:p>
            <a:pPr lvl="2"/>
            <a:r>
              <a:rPr lang="es-ES" dirty="0" smtClean="0"/>
              <a:t>Glasgow 15, </a:t>
            </a:r>
            <a:r>
              <a:rPr lang="es-ES" dirty="0" err="1" smtClean="0"/>
              <a:t>Sat</a:t>
            </a:r>
            <a:r>
              <a:rPr lang="es-ES" dirty="0" smtClean="0"/>
              <a:t> 98%, TA 86/60, </a:t>
            </a:r>
            <a:r>
              <a:rPr lang="es-ES" dirty="0" err="1" smtClean="0"/>
              <a:t>Tª</a:t>
            </a:r>
            <a:r>
              <a:rPr lang="es-ES" dirty="0" smtClean="0"/>
              <a:t> 36ºC, FC 71lat/min, </a:t>
            </a:r>
            <a:r>
              <a:rPr lang="es-ES" dirty="0" err="1" smtClean="0"/>
              <a:t>Eupneico</a:t>
            </a:r>
            <a:endParaRPr lang="es-ES" dirty="0" smtClean="0"/>
          </a:p>
          <a:p>
            <a:pPr lvl="2"/>
            <a:r>
              <a:rPr lang="es-ES" dirty="0" smtClean="0"/>
              <a:t>Consciente, desorientado, con tendencia al sueño y </a:t>
            </a:r>
            <a:r>
              <a:rPr lang="es-ES" dirty="0" err="1" smtClean="0"/>
              <a:t>flapping</a:t>
            </a:r>
            <a:r>
              <a:rPr lang="es-ES" dirty="0" smtClean="0"/>
              <a:t> +</a:t>
            </a:r>
          </a:p>
          <a:p>
            <a:pPr lvl="2"/>
            <a:r>
              <a:rPr lang="es-ES" dirty="0"/>
              <a:t>A</a:t>
            </a:r>
            <a:r>
              <a:rPr lang="es-ES" dirty="0" smtClean="0"/>
              <a:t>uscultación normal, mala perfusión periférica</a:t>
            </a:r>
          </a:p>
          <a:p>
            <a:pPr lvl="2"/>
            <a:r>
              <a:rPr lang="es-ES" dirty="0" smtClean="0"/>
              <a:t>Abdomen distendido. Edemas con fóvea en MMII</a:t>
            </a:r>
          </a:p>
          <a:p>
            <a:pPr lvl="2"/>
            <a:r>
              <a:rPr lang="es-ES" dirty="0" smtClean="0"/>
              <a:t>ASU: Glucosa 188mg/dl, Urea 106mg/dl, </a:t>
            </a:r>
            <a:r>
              <a:rPr lang="es-ES" dirty="0" err="1" smtClean="0"/>
              <a:t>Na</a:t>
            </a:r>
            <a:r>
              <a:rPr lang="es-ES" dirty="0" smtClean="0"/>
              <a:t> 115mmol/L, K 6.4 </a:t>
            </a:r>
            <a:r>
              <a:rPr lang="es-ES" dirty="0" err="1" smtClean="0"/>
              <a:t>mmol</a:t>
            </a:r>
            <a:r>
              <a:rPr lang="es-ES" dirty="0" smtClean="0"/>
              <a:t>/L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93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095160" y="0"/>
            <a:ext cx="6786422" cy="5143500"/>
            <a:chOff x="2128387" y="203710"/>
            <a:chExt cx="8412302" cy="614628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8646" t="16667" r="8542" b="4687"/>
            <a:stretch/>
          </p:blipFill>
          <p:spPr>
            <a:xfrm>
              <a:off x="2450789" y="203710"/>
              <a:ext cx="8089900" cy="6146289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2128387" y="203710"/>
              <a:ext cx="2324100" cy="12186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8745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896" t="30469" r="9584" b="11719"/>
          <a:stretch/>
        </p:blipFill>
        <p:spPr>
          <a:xfrm>
            <a:off x="81887" y="0"/>
            <a:ext cx="89547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Descompensación Hidrópica </a:t>
            </a:r>
            <a:r>
              <a:rPr lang="es-ES" smtClean="0"/>
              <a:t>+ Encefalopatía</a:t>
            </a:r>
          </a:p>
          <a:p>
            <a:endParaRPr lang="es-ES" dirty="0" smtClean="0"/>
          </a:p>
          <a:p>
            <a:r>
              <a:rPr lang="es-ES" dirty="0" smtClean="0"/>
              <a:t>TTO </a:t>
            </a:r>
          </a:p>
          <a:p>
            <a:pPr lvl="1"/>
            <a:r>
              <a:rPr lang="es-ES" dirty="0" smtClean="0"/>
              <a:t>Enema </a:t>
            </a:r>
            <a:r>
              <a:rPr lang="es-ES" dirty="0" err="1" smtClean="0"/>
              <a:t>Lactulosa</a:t>
            </a:r>
            <a:endParaRPr lang="es-ES" dirty="0" smtClean="0"/>
          </a:p>
          <a:p>
            <a:pPr lvl="1"/>
            <a:r>
              <a:rPr lang="es-ES" dirty="0" smtClean="0"/>
              <a:t>Paracentesis evacuadora</a:t>
            </a:r>
          </a:p>
          <a:p>
            <a:pPr lvl="1"/>
            <a:r>
              <a:rPr lang="es-ES" dirty="0" smtClean="0"/>
              <a:t>TTO de hipercalcemia e hiponatremia</a:t>
            </a:r>
          </a:p>
        </p:txBody>
      </p:sp>
    </p:spTree>
    <p:extLst>
      <p:ext uri="{BB962C8B-B14F-4D97-AF65-F5344CB8AC3E}">
        <p14:creationId xmlns:p14="http://schemas.microsoft.com/office/powerpoint/2010/main" val="7142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198</TotalTime>
  <Words>185</Words>
  <Application>Microsoft Office PowerPoint</Application>
  <PresentationFormat>Presentación en pantalla (16:9)</PresentationFormat>
  <Paragraphs>40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Intermedio</vt:lpstr>
      <vt:lpstr>DIAGNÓSTICO A PRIMERA VISTA: DIGESTIVO</vt:lpstr>
      <vt:lpstr>Varón - 66 años    </vt:lpstr>
      <vt:lpstr>Presentación de PowerPoint</vt:lpstr>
      <vt:lpstr>Presentación de PowerPoint</vt:lpstr>
      <vt:lpstr>Presentación de PowerPoint</vt:lpstr>
      <vt:lpstr>Diagnóstico</vt:lpstr>
    </vt:vector>
  </TitlesOfParts>
  <Company>Conselleria de Sanitat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19URGINF</dc:creator>
  <cp:lastModifiedBy>adrian hernandez arquero</cp:lastModifiedBy>
  <cp:revision>21</cp:revision>
  <dcterms:created xsi:type="dcterms:W3CDTF">2020-02-27T08:41:18Z</dcterms:created>
  <dcterms:modified xsi:type="dcterms:W3CDTF">2020-05-23T06:56:41Z</dcterms:modified>
</cp:coreProperties>
</file>