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00FFFF"/>
    <a:srgbClr val="003635"/>
    <a:srgbClr val="9EFF29"/>
    <a:srgbClr val="C33A1F"/>
    <a:srgbClr val="D6370C"/>
    <a:srgbClr val="0000CC"/>
    <a:srgbClr val="1D3A00"/>
    <a:srgbClr val="FF856D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215"/>
    <p:restoredTop sz="86376"/>
  </p:normalViewPr>
  <p:slideViewPr>
    <p:cSldViewPr snapToGrid="0">
      <p:cViewPr varScale="1">
        <p:scale>
          <a:sx n="141" d="100"/>
          <a:sy n="141" d="100"/>
        </p:scale>
        <p:origin x="496" y="-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704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812" y="1585453"/>
            <a:ext cx="8067369" cy="15928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41" y="3200401"/>
            <a:ext cx="8082115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165342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1381"/>
            <a:ext cx="8246070" cy="3770941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8" y="502400"/>
            <a:ext cx="633673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5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4" y="1236429"/>
            <a:ext cx="6358060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24163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1541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7808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1541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7808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33" y="1629696"/>
            <a:ext cx="7860890" cy="1578077"/>
          </a:xfrm>
        </p:spPr>
        <p:txBody>
          <a:bodyPr>
            <a:normAutofit fontScale="90000"/>
          </a:bodyPr>
          <a:lstStyle/>
          <a:p>
            <a:r>
              <a:rPr lang="en-US" dirty="0"/>
              <a:t>Caso </a:t>
            </a:r>
            <a:r>
              <a:rPr lang="en-US" dirty="0" err="1"/>
              <a:t>clínico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Hospital Universitario San Juan de Alicante</a:t>
            </a:r>
            <a:br>
              <a:rPr lang="en-US" dirty="0"/>
            </a:br>
            <a:r>
              <a:rPr lang="en-US" dirty="0" err="1"/>
              <a:t>Revisado</a:t>
            </a:r>
            <a:r>
              <a:rPr lang="en-US" dirty="0"/>
              <a:t> por: Dr. </a:t>
            </a:r>
            <a:r>
              <a:rPr lang="en-US" dirty="0" err="1"/>
              <a:t>Esteve</a:t>
            </a:r>
            <a:r>
              <a:rPr lang="en-US" dirty="0"/>
              <a:t> y Dra. </a:t>
            </a:r>
            <a:r>
              <a:rPr lang="en-US" dirty="0" err="1"/>
              <a:t>Guillén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6" y="4315481"/>
            <a:ext cx="7853517" cy="73004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Sofía </a:t>
            </a:r>
            <a:r>
              <a:rPr lang="en-US" dirty="0" err="1"/>
              <a:t>Saura</a:t>
            </a:r>
            <a:r>
              <a:rPr lang="en-US" dirty="0"/>
              <a:t> </a:t>
            </a:r>
            <a:r>
              <a:rPr lang="en-US" dirty="0" err="1"/>
              <a:t>Saura</a:t>
            </a:r>
            <a:endParaRPr lang="en-US" dirty="0"/>
          </a:p>
          <a:p>
            <a:r>
              <a:rPr lang="en-US" dirty="0"/>
              <a:t>4º </a:t>
            </a:r>
            <a:r>
              <a:rPr lang="en-US" dirty="0" err="1"/>
              <a:t>curso</a:t>
            </a:r>
            <a:r>
              <a:rPr lang="en-US" dirty="0"/>
              <a:t>. </a:t>
            </a:r>
            <a:r>
              <a:rPr lang="en-US" dirty="0" err="1"/>
              <a:t>Talleres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 19/20</a:t>
            </a:r>
          </a:p>
          <a:p>
            <a:r>
              <a:rPr lang="en-US" dirty="0" err="1"/>
              <a:t>Semana</a:t>
            </a:r>
            <a:r>
              <a:rPr lang="en-US" dirty="0"/>
              <a:t> 24/02/20 a 27/02/20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818" y="306464"/>
            <a:ext cx="6336730" cy="725349"/>
          </a:xfrm>
        </p:spPr>
        <p:txBody>
          <a:bodyPr>
            <a:normAutofit/>
          </a:bodyPr>
          <a:lstStyle/>
          <a:p>
            <a:r>
              <a:rPr lang="en-US" dirty="0" err="1"/>
              <a:t>Presentación</a:t>
            </a:r>
            <a:r>
              <a:rPr lang="en-US" dirty="0"/>
              <a:t> del </a:t>
            </a:r>
            <a:r>
              <a:rPr lang="en-US" dirty="0" err="1"/>
              <a:t>caso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0443" y="1048141"/>
            <a:ext cx="6485528" cy="380144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b="1" dirty="0" err="1">
                <a:solidFill>
                  <a:srgbClr val="FF2549"/>
                </a:solidFill>
              </a:rPr>
              <a:t>Motivo</a:t>
            </a:r>
            <a:r>
              <a:rPr lang="en-US" b="1" dirty="0">
                <a:solidFill>
                  <a:srgbClr val="FF2549"/>
                </a:solidFill>
              </a:rPr>
              <a:t> de consulta</a:t>
            </a:r>
            <a:r>
              <a:rPr lang="en-US" dirty="0">
                <a:solidFill>
                  <a:srgbClr val="FF2549"/>
                </a:solidFill>
              </a:rPr>
              <a:t>: </a:t>
            </a:r>
            <a:r>
              <a:rPr lang="en-US" dirty="0" err="1"/>
              <a:t>Varón</a:t>
            </a:r>
            <a:r>
              <a:rPr lang="en-US" dirty="0"/>
              <a:t> de 77 </a:t>
            </a:r>
            <a:r>
              <a:rPr lang="en-US" dirty="0" err="1"/>
              <a:t>años</a:t>
            </a:r>
            <a:r>
              <a:rPr lang="en-US" dirty="0"/>
              <a:t> que </a:t>
            </a:r>
            <a:r>
              <a:rPr lang="en-US" dirty="0" err="1"/>
              <a:t>acude</a:t>
            </a:r>
            <a:r>
              <a:rPr lang="en-US" dirty="0"/>
              <a:t> a MI </a:t>
            </a:r>
            <a:r>
              <a:rPr lang="en-US" dirty="0" err="1"/>
              <a:t>remitido</a:t>
            </a:r>
            <a:r>
              <a:rPr lang="en-US" dirty="0"/>
              <a:t> por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nefrólogo</a:t>
            </a:r>
            <a:r>
              <a:rPr lang="en-US" dirty="0"/>
              <a:t> por </a:t>
            </a:r>
            <a:r>
              <a:rPr lang="en-US" dirty="0" err="1"/>
              <a:t>disnea</a:t>
            </a:r>
            <a:r>
              <a:rPr lang="en-US" dirty="0"/>
              <a:t> de 1 </a:t>
            </a:r>
            <a:r>
              <a:rPr lang="en-US" dirty="0" err="1"/>
              <a:t>mes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FF2549"/>
                </a:solidFill>
              </a:rPr>
              <a:t>Anamnesis: </a:t>
            </a:r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u="sng" dirty="0" err="1"/>
              <a:t>Antecedentes</a:t>
            </a:r>
            <a:r>
              <a:rPr lang="en-US" u="sng" dirty="0"/>
              <a:t> </a:t>
            </a:r>
            <a:r>
              <a:rPr lang="en-US" u="sng" dirty="0" err="1"/>
              <a:t>personales</a:t>
            </a:r>
            <a:r>
              <a:rPr lang="en-US" dirty="0"/>
              <a:t>: No </a:t>
            </a:r>
            <a:r>
              <a:rPr lang="en-US" dirty="0" err="1"/>
              <a:t>RAMc</a:t>
            </a:r>
            <a:r>
              <a:rPr lang="en-US" dirty="0"/>
              <a:t>. </a:t>
            </a:r>
            <a:r>
              <a:rPr lang="en-US" dirty="0" err="1"/>
              <a:t>Niega</a:t>
            </a:r>
            <a:r>
              <a:rPr lang="en-US" dirty="0"/>
              <a:t> </a:t>
            </a:r>
            <a:r>
              <a:rPr lang="en-US" dirty="0" err="1"/>
              <a:t>hábitos</a:t>
            </a:r>
            <a:r>
              <a:rPr lang="en-US" dirty="0"/>
              <a:t> </a:t>
            </a:r>
            <a:r>
              <a:rPr lang="en-US" dirty="0" err="1"/>
              <a:t>tóxicos</a:t>
            </a:r>
            <a:r>
              <a:rPr lang="en-US" dirty="0"/>
              <a:t>. No </a:t>
            </a:r>
            <a:r>
              <a:rPr lang="en-US" dirty="0" err="1"/>
              <a:t>fumador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FRC: HTA. DM II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10 </a:t>
            </a:r>
            <a:r>
              <a:rPr lang="en-US" dirty="0" err="1"/>
              <a:t>años</a:t>
            </a:r>
            <a:r>
              <a:rPr lang="en-US" dirty="0"/>
              <a:t>. DLP. </a:t>
            </a:r>
            <a:r>
              <a:rPr lang="en-US" dirty="0" err="1"/>
              <a:t>Cardiopatía</a:t>
            </a:r>
            <a:r>
              <a:rPr lang="en-US" dirty="0"/>
              <a:t> </a:t>
            </a:r>
            <a:r>
              <a:rPr lang="en-US" dirty="0" err="1"/>
              <a:t>isquémica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Insuficiencia</a:t>
            </a:r>
            <a:r>
              <a:rPr lang="en-US" dirty="0"/>
              <a:t> renal </a:t>
            </a:r>
            <a:r>
              <a:rPr lang="en-US" dirty="0" err="1"/>
              <a:t>crónica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IV.</a:t>
            </a:r>
          </a:p>
          <a:p>
            <a:pPr marL="0" indent="0" algn="just">
              <a:buNone/>
            </a:pPr>
            <a:r>
              <a:rPr lang="en-US" dirty="0" err="1"/>
              <a:t>Infección</a:t>
            </a:r>
            <a:r>
              <a:rPr lang="en-US" dirty="0"/>
              <a:t> </a:t>
            </a:r>
            <a:r>
              <a:rPr lang="en-US" dirty="0" err="1"/>
              <a:t>tuberculosa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juventud</a:t>
            </a:r>
            <a:r>
              <a:rPr lang="en-US" dirty="0"/>
              <a:t>. SAHS grave, </a:t>
            </a:r>
            <a:r>
              <a:rPr lang="en-US" dirty="0" err="1"/>
              <a:t>portador</a:t>
            </a:r>
            <a:r>
              <a:rPr lang="en-US" dirty="0"/>
              <a:t> de CPAP.</a:t>
            </a:r>
          </a:p>
          <a:p>
            <a:pPr marL="0" indent="0" algn="just">
              <a:buNone/>
            </a:pPr>
            <a:r>
              <a:rPr lang="en-US" dirty="0" err="1"/>
              <a:t>Ingresos</a:t>
            </a:r>
            <a:r>
              <a:rPr lang="en-US" dirty="0"/>
              <a:t>: </a:t>
            </a:r>
            <a:r>
              <a:rPr lang="en-US" dirty="0" err="1"/>
              <a:t>hace</a:t>
            </a:r>
            <a:r>
              <a:rPr lang="en-US" dirty="0"/>
              <a:t> un 1 </a:t>
            </a:r>
            <a:r>
              <a:rPr lang="en-US" dirty="0" err="1"/>
              <a:t>año</a:t>
            </a:r>
            <a:r>
              <a:rPr lang="en-US" dirty="0"/>
              <a:t> por </a:t>
            </a:r>
            <a:r>
              <a:rPr lang="en-US" dirty="0" err="1"/>
              <a:t>neumonía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u="sng" dirty="0" err="1"/>
              <a:t>Antecedentes</a:t>
            </a:r>
            <a:r>
              <a:rPr lang="en-US" u="sng" dirty="0"/>
              <a:t> </a:t>
            </a:r>
            <a:r>
              <a:rPr lang="en-US" u="sng" dirty="0" err="1"/>
              <a:t>qx</a:t>
            </a:r>
            <a:r>
              <a:rPr lang="en-US" dirty="0"/>
              <a:t>: 2 bypass aorto-</a:t>
            </a:r>
            <a:r>
              <a:rPr lang="en-US" dirty="0" err="1"/>
              <a:t>coronarios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octubre</a:t>
            </a:r>
            <a:r>
              <a:rPr lang="en-US" dirty="0"/>
              <a:t> de 2019.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u="sng" dirty="0" err="1"/>
              <a:t>Enfermedad</a:t>
            </a:r>
            <a:r>
              <a:rPr lang="en-US" u="sng" dirty="0"/>
              <a:t> actual</a:t>
            </a:r>
            <a:r>
              <a:rPr lang="en-US" dirty="0"/>
              <a:t>: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1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disnea</a:t>
            </a:r>
            <a:r>
              <a:rPr lang="en-US" dirty="0"/>
              <a:t> de </a:t>
            </a:r>
            <a:r>
              <a:rPr lang="en-US" dirty="0" err="1"/>
              <a:t>mínimos</a:t>
            </a:r>
            <a:r>
              <a:rPr lang="en-US" dirty="0"/>
              <a:t> </a:t>
            </a:r>
            <a:r>
              <a:rPr lang="en-US" dirty="0" err="1"/>
              <a:t>esfuerzos</a:t>
            </a:r>
            <a:r>
              <a:rPr lang="en-US" dirty="0"/>
              <a:t>, </a:t>
            </a:r>
            <a:r>
              <a:rPr lang="en-US" dirty="0" err="1"/>
              <a:t>pérdida</a:t>
            </a:r>
            <a:r>
              <a:rPr lang="en-US" dirty="0"/>
              <a:t> de 14 kg, </a:t>
            </a:r>
            <a:r>
              <a:rPr lang="en-US" dirty="0" err="1"/>
              <a:t>tos</a:t>
            </a:r>
            <a:r>
              <a:rPr lang="en-US" dirty="0"/>
              <a:t>, </a:t>
            </a:r>
            <a:r>
              <a:rPr lang="en-US" dirty="0" err="1"/>
              <a:t>expectoración</a:t>
            </a:r>
            <a:r>
              <a:rPr lang="en-US" dirty="0"/>
              <a:t> </a:t>
            </a:r>
            <a:r>
              <a:rPr lang="en-US" dirty="0" err="1"/>
              <a:t>amarillenta</a:t>
            </a:r>
            <a:r>
              <a:rPr lang="en-US" dirty="0"/>
              <a:t>, anorexia e </a:t>
            </a:r>
            <a:r>
              <a:rPr lang="en-US" dirty="0" err="1"/>
              <a:t>insomnio</a:t>
            </a:r>
            <a:r>
              <a:rPr lang="en-US" dirty="0"/>
              <a:t>. (SD. CONSTITUCIONAL).</a:t>
            </a:r>
          </a:p>
          <a:p>
            <a:pPr algn="just"/>
            <a:endParaRPr lang="en-US" dirty="0"/>
          </a:p>
          <a:p>
            <a:pPr algn="just"/>
            <a:r>
              <a:rPr lang="en-US" b="1" dirty="0" err="1">
                <a:solidFill>
                  <a:srgbClr val="FF2549"/>
                </a:solidFill>
              </a:rPr>
              <a:t>Exploración</a:t>
            </a:r>
            <a:r>
              <a:rPr lang="en-US" b="1" dirty="0">
                <a:solidFill>
                  <a:srgbClr val="FF2549"/>
                </a:solidFill>
              </a:rPr>
              <a:t> </a:t>
            </a:r>
            <a:r>
              <a:rPr lang="en-US" b="1" dirty="0" err="1">
                <a:solidFill>
                  <a:srgbClr val="FF2549"/>
                </a:solidFill>
              </a:rPr>
              <a:t>física</a:t>
            </a:r>
            <a:r>
              <a:rPr lang="en-US" b="1" dirty="0">
                <a:solidFill>
                  <a:srgbClr val="FF2549"/>
                </a:solidFill>
              </a:rPr>
              <a:t>: </a:t>
            </a:r>
            <a:r>
              <a:rPr lang="en-US" dirty="0"/>
              <a:t>sin </a:t>
            </a:r>
            <a:r>
              <a:rPr lang="en-US" dirty="0" err="1"/>
              <a:t>alteraciones</a:t>
            </a:r>
            <a:r>
              <a:rPr lang="en-US" dirty="0"/>
              <a:t> a la </a:t>
            </a:r>
            <a:r>
              <a:rPr lang="en-US" dirty="0" err="1"/>
              <a:t>exploración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156289"/>
            <a:ext cx="8259098" cy="763526"/>
          </a:xfrm>
        </p:spPr>
        <p:txBody>
          <a:bodyPr>
            <a:normAutofit/>
          </a:bodyPr>
          <a:lstStyle/>
          <a:p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diagnósticas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8849"/>
            <a:ext cx="8246070" cy="3770941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D65C6B-3CE3-1E45-89D8-A1E3BDDE8985}"/>
              </a:ext>
            </a:extLst>
          </p:cNvPr>
          <p:cNvSpPr txBox="1"/>
          <p:nvPr/>
        </p:nvSpPr>
        <p:spPr>
          <a:xfrm>
            <a:off x="8952614" y="1881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F4DF70-B37B-CD4E-AA9E-05A2F07AD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24"/>
          <a:stretch/>
        </p:blipFill>
        <p:spPr>
          <a:xfrm>
            <a:off x="3956057" y="1584879"/>
            <a:ext cx="5181288" cy="35586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C9FEF0-DFD2-364F-B337-758E77AA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24"/>
          <a:stretch/>
        </p:blipFill>
        <p:spPr>
          <a:xfrm>
            <a:off x="-2398" y="849757"/>
            <a:ext cx="4724506" cy="324489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BBBA55-303B-EC4B-9035-4FF8D339BE60}"/>
              </a:ext>
            </a:extLst>
          </p:cNvPr>
          <p:cNvSpPr txBox="1"/>
          <p:nvPr/>
        </p:nvSpPr>
        <p:spPr>
          <a:xfrm>
            <a:off x="297712" y="4805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82F315-A923-8340-992F-84EA442468A5}"/>
              </a:ext>
            </a:extLst>
          </p:cNvPr>
          <p:cNvSpPr txBox="1"/>
          <p:nvPr/>
        </p:nvSpPr>
        <p:spPr>
          <a:xfrm>
            <a:off x="8597153" y="2519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14319DF-5F86-294E-A41A-79A6D544E9E4}"/>
              </a:ext>
            </a:extLst>
          </p:cNvPr>
          <p:cNvSpPr txBox="1"/>
          <p:nvPr/>
        </p:nvSpPr>
        <p:spPr>
          <a:xfrm>
            <a:off x="259976" y="2384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7B7C6E7-B950-AB43-85EF-4814AF916FCA}"/>
              </a:ext>
            </a:extLst>
          </p:cNvPr>
          <p:cNvSpPr txBox="1"/>
          <p:nvPr/>
        </p:nvSpPr>
        <p:spPr>
          <a:xfrm>
            <a:off x="8175812" y="2348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Diagnóstico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5643" y="1808225"/>
            <a:ext cx="7656507" cy="763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Tumor </a:t>
            </a:r>
            <a:r>
              <a:rPr lang="en-US" dirty="0" err="1"/>
              <a:t>primario</a:t>
            </a:r>
            <a:r>
              <a:rPr lang="en-US" dirty="0"/>
              <a:t> </a:t>
            </a:r>
            <a:r>
              <a:rPr lang="en-US" dirty="0" err="1"/>
              <a:t>pulmonar</a:t>
            </a:r>
            <a:r>
              <a:rPr lang="en-US" dirty="0"/>
              <a:t> con </a:t>
            </a:r>
            <a:r>
              <a:rPr lang="en-US" dirty="0" err="1"/>
              <a:t>metástasis</a:t>
            </a:r>
            <a:r>
              <a:rPr lang="en-US" dirty="0"/>
              <a:t> </a:t>
            </a:r>
            <a:r>
              <a:rPr lang="en-US" dirty="0" err="1"/>
              <a:t>hepáticas</a:t>
            </a:r>
            <a:r>
              <a:rPr lang="en-US" dirty="0"/>
              <a:t>. Estadio IV.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Macintosh PowerPoint</Application>
  <PresentationFormat>Presentación en pantalla (16:9)</PresentationFormat>
  <Paragraphs>24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Caso clínico medicina interna  Hospital Universitario San Juan de Alicante Revisado por: Dr. Esteve y Dra. Guillén</vt:lpstr>
      <vt:lpstr>Presentación del caso</vt:lpstr>
      <vt:lpstr>Pruebas diagnósticas</vt:lpstr>
      <vt:lpstr>Diagnóstico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2020-03-02T15:40:02Z</dcterms:modified>
</cp:coreProperties>
</file>