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Playfair Display"/>
      <p:regular r:id="rId10"/>
      <p:bold r:id="rId11"/>
      <p:italic r:id="rId12"/>
      <p:boldItalic r:id="rId13"/>
    </p:embeddedFont>
    <p:embeddedFont>
      <p:font typeface="Lato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layfairDisplay-bold.fntdata"/><Relationship Id="rId10" Type="http://schemas.openxmlformats.org/officeDocument/2006/relationships/font" Target="fonts/PlayfairDisplay-regular.fntdata"/><Relationship Id="rId13" Type="http://schemas.openxmlformats.org/officeDocument/2006/relationships/font" Target="fonts/PlayfairDisplay-boldItalic.fntdata"/><Relationship Id="rId12" Type="http://schemas.openxmlformats.org/officeDocument/2006/relationships/font" Target="fonts/PlayfairDisplay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Lato-bold.fntdata"/><Relationship Id="rId14" Type="http://schemas.openxmlformats.org/officeDocument/2006/relationships/font" Target="fonts/Lato-regular.fntdata"/><Relationship Id="rId17" Type="http://schemas.openxmlformats.org/officeDocument/2006/relationships/font" Target="fonts/Lato-boldItalic.fntdata"/><Relationship Id="rId16" Type="http://schemas.openxmlformats.org/officeDocument/2006/relationships/font" Target="fonts/La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711067324e_0_1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711067324e_0_1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711067324e_0_3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711067324e_0_3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715730a7a1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715730a7a1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749050" y="748800"/>
            <a:ext cx="3645900" cy="3645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2992950" y="992700"/>
            <a:ext cx="3158100" cy="3158100"/>
          </a:xfrm>
          <a:prstGeom prst="rect">
            <a:avLst/>
          </a:prstGeom>
          <a:noFill/>
          <a:ln cap="flat" cmpd="sng" w="2857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096363" y="3266930"/>
            <a:ext cx="2951400" cy="701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33100"/>
            <a:ext cx="8520600" cy="161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29194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91378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dk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oral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3096375" y="1372250"/>
            <a:ext cx="2951400" cy="138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2800"/>
              <a:t>TALLERES INTEGRADOS III</a:t>
            </a:r>
            <a:endParaRPr sz="2800"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3096375" y="2837800"/>
            <a:ext cx="2951400" cy="1285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/>
              <a:t>Clara Isabel Gonzálvez Fernández - 2253</a:t>
            </a:r>
            <a:endParaRPr sz="15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/>
              <a:t>Hospital General Universitario de Elda</a:t>
            </a:r>
            <a:endParaRPr sz="15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Datos clínicos</a:t>
            </a:r>
            <a:endParaRPr/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072125"/>
            <a:ext cx="8520600" cy="384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2000"/>
              <a:t>Mujer de 61 años que acude por cuadro de horas de evolución con sensación de adormecimiento en hemicuerpo izquierdo. Refiere ‘acorchamiento’ sobre todo en la pierna izquierda y que al tocarse notaba sensaciones extrañas. Podía caminar pero con inestabilidad.</a:t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2000"/>
              <a:t>Antecedentes: cardiopatía isquémica crónica; EPOC</a:t>
            </a:r>
            <a:endParaRPr sz="20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s" sz="2000"/>
              <a:t>Exploración → Hipoestesia en extremidades izquierdas y oreja izquierda. Resto de la exploración normal.</a:t>
            </a:r>
            <a:endParaRPr sz="2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s" sz="2000"/>
              <a:t>AS: tiempo de trombina aumentado (25.7 segundos)</a:t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s" sz="2000"/>
              <a:t>ECG y Rx de tórax sin alteraciones</a:t>
            </a:r>
            <a:endParaRPr sz="2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14663" y="0"/>
            <a:ext cx="6514678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5"/>
          <p:cNvSpPr/>
          <p:nvPr/>
        </p:nvSpPr>
        <p:spPr>
          <a:xfrm rot="-2700000">
            <a:off x="4082025" y="3158369"/>
            <a:ext cx="360200" cy="107763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Diagnóstico</a:t>
            </a:r>
            <a:endParaRPr/>
          </a:p>
        </p:txBody>
      </p:sp>
      <p:sp>
        <p:nvSpPr>
          <p:cNvPr id="78" name="Google Shape;78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s" sz="3000"/>
              <a:t>Hemorragia intraparenquimatosa derecha</a:t>
            </a:r>
            <a:endParaRPr sz="3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