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Playfair Display"/>
      <p:regular r:id="rId10"/>
      <p:bold r:id="rId11"/>
      <p:italic r:id="rId12"/>
      <p:boldItalic r:id="rId13"/>
    </p:embeddedFont>
    <p:embeddedFont>
      <p:font typeface="Lato"/>
      <p:regular r:id="rId14"/>
      <p:bold r:id="rId15"/>
      <p:italic r:id="rId16"/>
      <p:boldItalic r:id="rId1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layfairDisplay-bold.fntdata"/><Relationship Id="rId10" Type="http://schemas.openxmlformats.org/officeDocument/2006/relationships/font" Target="fonts/PlayfairDisplay-regular.fntdata"/><Relationship Id="rId13" Type="http://schemas.openxmlformats.org/officeDocument/2006/relationships/font" Target="fonts/PlayfairDisplay-boldItalic.fntdata"/><Relationship Id="rId12" Type="http://schemas.openxmlformats.org/officeDocument/2006/relationships/font" Target="fonts/PlayfairDisplay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Lato-bold.fntdata"/><Relationship Id="rId14" Type="http://schemas.openxmlformats.org/officeDocument/2006/relationships/font" Target="fonts/Lato-regular.fntdata"/><Relationship Id="rId17" Type="http://schemas.openxmlformats.org/officeDocument/2006/relationships/font" Target="fonts/Lato-boldItalic.fntdata"/><Relationship Id="rId16" Type="http://schemas.openxmlformats.org/officeDocument/2006/relationships/font" Target="fonts/Lato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711067324e_0_1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711067324e_0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711067324e_0_3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711067324e_0_3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715730a7a1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715730a7a1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749050" y="748800"/>
            <a:ext cx="3645900" cy="3645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2992950" y="992700"/>
            <a:ext cx="3158100" cy="3158100"/>
          </a:xfrm>
          <a:prstGeom prst="rect">
            <a:avLst/>
          </a:prstGeom>
          <a:noFill/>
          <a:ln cap="flat" cmpd="sng" w="2857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096250" y="1627200"/>
            <a:ext cx="2951400" cy="158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096363" y="3266930"/>
            <a:ext cx="2951400" cy="701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 sz="18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11"/>
          <p:cNvSpPr txBox="1"/>
          <p:nvPr>
            <p:ph hasCustomPrompt="1" type="title"/>
          </p:nvPr>
        </p:nvSpPr>
        <p:spPr>
          <a:xfrm>
            <a:off x="311700" y="1233100"/>
            <a:ext cx="8520600" cy="1610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/>
          <p:nvPr>
            <p:ph idx="1" type="body"/>
          </p:nvPr>
        </p:nvSpPr>
        <p:spPr>
          <a:xfrm>
            <a:off x="311700" y="29194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509550" y="1423875"/>
            <a:ext cx="8124900" cy="1798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5" name="Google Shape;25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6" name="Google Shape;26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7" name="Google Shape;27;p5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30" name="Google Shape;30;p6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3" name="Google Shape;33;p7"/>
          <p:cNvSpPr txBox="1"/>
          <p:nvPr>
            <p:ph idx="1" type="body"/>
          </p:nvPr>
        </p:nvSpPr>
        <p:spPr>
          <a:xfrm>
            <a:off x="311700" y="1391378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4" name="Google Shape;34;p7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dk2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b="0" sz="48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37" name="Google Shape;37;p8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1" name="Google Shape;41;p9"/>
          <p:cNvSpPr txBox="1"/>
          <p:nvPr>
            <p:ph type="title"/>
          </p:nvPr>
        </p:nvSpPr>
        <p:spPr>
          <a:xfrm>
            <a:off x="265500" y="1107950"/>
            <a:ext cx="4045200" cy="168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2" name="Google Shape;42;p9"/>
          <p:cNvSpPr txBox="1"/>
          <p:nvPr>
            <p:ph idx="1" type="subTitle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3" name="Google Shape;43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7" name="Google Shape;47;p10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oral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b="1" sz="3200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/>
          <p:nvPr>
            <p:ph type="ctrTitle"/>
          </p:nvPr>
        </p:nvSpPr>
        <p:spPr>
          <a:xfrm>
            <a:off x="3096375" y="1372250"/>
            <a:ext cx="2951400" cy="138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2800"/>
              <a:t>TALLERES INTEGRADOS III</a:t>
            </a:r>
            <a:endParaRPr sz="2800"/>
          </a:p>
        </p:txBody>
      </p:sp>
      <p:sp>
        <p:nvSpPr>
          <p:cNvPr id="60" name="Google Shape;60;p13"/>
          <p:cNvSpPr txBox="1"/>
          <p:nvPr>
            <p:ph idx="1" type="subTitle"/>
          </p:nvPr>
        </p:nvSpPr>
        <p:spPr>
          <a:xfrm>
            <a:off x="3096375" y="2837800"/>
            <a:ext cx="2951400" cy="1285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/>
              <a:t>Clara Isabel Gonzálvez Fernández - 2253</a:t>
            </a:r>
            <a:endParaRPr sz="15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5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" sz="1500"/>
              <a:t>Hospital General Universitario de Elda</a:t>
            </a:r>
            <a:endParaRPr sz="15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Datos clínicos</a:t>
            </a:r>
            <a:endParaRPr/>
          </a:p>
        </p:txBody>
      </p:sp>
      <p:sp>
        <p:nvSpPr>
          <p:cNvPr id="66" name="Google Shape;66;p14"/>
          <p:cNvSpPr txBox="1"/>
          <p:nvPr>
            <p:ph idx="1" type="body"/>
          </p:nvPr>
        </p:nvSpPr>
        <p:spPr>
          <a:xfrm>
            <a:off x="311700" y="1072125"/>
            <a:ext cx="8520600" cy="384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000"/>
              <a:t>Mujer de 61 años que acude por cuadro de horas de evolución con sensación de adormecimiento en hemicuerpo izquierdo. Refiere ‘acorchamiento’ sobre todo en la pierna izquierda y que al tocarse notaba sensaciones extrañas. Podía caminar pero con inestabilidad.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 sz="2000"/>
              <a:t>Antecedentes: cardiopatía isquémica crónica; EPOC</a:t>
            </a:r>
            <a:endParaRPr sz="20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es" sz="2000"/>
              <a:t>Exploración → Hipoestesia en extremidades izquierdas y oreja izquierda. Resto de la exploración normal.</a:t>
            </a:r>
            <a:endParaRPr sz="2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s" sz="2000"/>
              <a:t>AS: tiempo de trombina aumentado (25.7 segundos)</a:t>
            </a:r>
            <a:endParaRPr sz="2000"/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s" sz="2000"/>
              <a:t>ECG y Rx de tórax sin alteraciones</a:t>
            </a:r>
            <a:endParaRPr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14663" y="0"/>
            <a:ext cx="6514678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72" name="Google Shape;72;p15"/>
          <p:cNvSpPr/>
          <p:nvPr/>
        </p:nvSpPr>
        <p:spPr>
          <a:xfrm rot="-2700000">
            <a:off x="4082025" y="3158369"/>
            <a:ext cx="360200" cy="107763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"/>
              <a:t>Diagnóstico</a:t>
            </a:r>
            <a:endParaRPr/>
          </a:p>
        </p:txBody>
      </p:sp>
      <p:sp>
        <p:nvSpPr>
          <p:cNvPr id="78" name="Google Shape;78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lang="es" sz="3000"/>
              <a:t>Hemorragia intraparenquimatosa derecha</a:t>
            </a:r>
            <a:endParaRPr sz="3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oral">
  <a:themeElements>
    <a:clrScheme name="Coral">
      <a:dk1>
        <a:srgbClr val="F55E61"/>
      </a:dk1>
      <a:lt1>
        <a:srgbClr val="FFFFFF"/>
      </a:lt1>
      <a:dk2>
        <a:srgbClr val="5E696C"/>
      </a:dk2>
      <a:lt2>
        <a:srgbClr val="BFC7CA"/>
      </a:lt2>
      <a:accent1>
        <a:srgbClr val="1E2D31"/>
      </a:accent1>
      <a:accent2>
        <a:srgbClr val="273C42"/>
      </a:accent2>
      <a:accent3>
        <a:srgbClr val="83D061"/>
      </a:accent3>
      <a:accent4>
        <a:srgbClr val="F6CD4C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