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application/xml" Extension="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6fe55210ec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6fe55210e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_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_TITLE_AND_VERTICAL_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BJEC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small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_OBJECT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●"/>
              <a:defRPr sz="28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●"/>
              <a:defRPr sz="28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_OBJECTS_WITH_TEXT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SzPts val="1400"/>
              <a:buFont typeface="Calibri"/>
              <a:buNone/>
              <a:defRPr b="1" sz="2400"/>
            </a:lvl1pPr>
            <a:lvl2pPr indent="-228600" lvl="1" marL="9144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b="1" sz="2000"/>
            </a:lvl2pPr>
            <a:lvl3pPr indent="-228600" lvl="2" marL="1371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b="1" sz="1800"/>
            </a:lvl3pPr>
            <a:lvl4pPr indent="-228600" lvl="3" marL="18288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4pPr>
            <a:lvl5pPr indent="-228600" lvl="4" marL="22860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5pPr>
            <a:lvl6pPr indent="-228600" lvl="5" marL="27432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6pPr>
            <a:lvl7pPr indent="-228600" lvl="6" marL="32004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7pPr>
            <a:lvl8pPr indent="-228600" lvl="7" marL="3657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8pPr>
            <a:lvl9pPr indent="-228600" lvl="8" marL="41148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●"/>
              <a:defRPr sz="2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SzPts val="1400"/>
              <a:buFont typeface="Calibri"/>
              <a:buNone/>
              <a:defRPr b="1" sz="2400"/>
            </a:lvl1pPr>
            <a:lvl2pPr indent="-228600" lvl="1" marL="9144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b="1" sz="2000"/>
            </a:lvl2pPr>
            <a:lvl3pPr indent="-228600" lvl="2" marL="1371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b="1" sz="1800"/>
            </a:lvl3pPr>
            <a:lvl4pPr indent="-228600" lvl="3" marL="18288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4pPr>
            <a:lvl5pPr indent="-228600" lvl="4" marL="22860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5pPr>
            <a:lvl6pPr indent="-228600" lvl="5" marL="27432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6pPr>
            <a:lvl7pPr indent="-228600" lvl="6" marL="32004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7pPr>
            <a:lvl8pPr indent="-228600" lvl="7" marL="3657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8pPr>
            <a:lvl9pPr indent="-228600" lvl="8" marL="41148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●"/>
              <a:defRPr sz="2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BJECT_WITH_CAPTION_TEXT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●"/>
              <a:defRPr sz="32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8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SzPts val="1400"/>
              <a:buFont typeface="Calibri"/>
              <a:buNone/>
              <a:defRPr sz="1400"/>
            </a:lvl1pPr>
            <a:lvl2pPr indent="-228600" lvl="1" marL="9144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1200"/>
            </a:lvl2pPr>
            <a:lvl3pPr indent="-228600" lvl="2" marL="1371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1000"/>
            </a:lvl3pPr>
            <a:lvl4pPr indent="-228600" lvl="3" marL="18288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4pPr>
            <a:lvl5pPr indent="-228600" lvl="4" marL="22860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5pPr>
            <a:lvl6pPr indent="-228600" lvl="5" marL="27432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6pPr>
            <a:lvl7pPr indent="-228600" lvl="6" marL="32004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7pPr>
            <a:lvl8pPr indent="-228600" lvl="7" marL="3657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8pPr>
            <a:lvl9pPr indent="-228600" lvl="8" marL="41148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_WITH_CAPTION_TEXT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SzPts val="1400"/>
              <a:buFont typeface="Calibri"/>
              <a:buNone/>
              <a:defRPr sz="1400"/>
            </a:lvl1pPr>
            <a:lvl2pPr indent="-228600" lvl="1" marL="9144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1200"/>
            </a:lvl2pPr>
            <a:lvl3pPr indent="-228600" lvl="2" marL="1371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1000"/>
            </a:lvl3pPr>
            <a:lvl4pPr indent="-228600" lvl="3" marL="18288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4pPr>
            <a:lvl5pPr indent="-228600" lvl="4" marL="22860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5pPr>
            <a:lvl6pPr indent="-228600" lvl="5" marL="27432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6pPr>
            <a:lvl7pPr indent="-228600" lvl="6" marL="32004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7pPr>
            <a:lvl8pPr indent="-228600" lvl="7" marL="3657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8pPr>
            <a:lvl9pPr indent="-228600" lvl="8" marL="41148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Relationship Id="rId4" Type="http://schemas.openxmlformats.org/officeDocument/2006/relationships/image" Target="../media/image3.jpg"/><Relationship Id="rId5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55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/>
          <p:nvPr>
            <p:ph type="ctrTitle"/>
          </p:nvPr>
        </p:nvSpPr>
        <p:spPr>
          <a:xfrm>
            <a:off x="986700" y="1050397"/>
            <a:ext cx="7702500" cy="247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Talleres integrados III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Diagnóstico por imagen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000"/>
              <a:t>Caso clínico aprobado por el Dr. Arriero</a:t>
            </a:r>
            <a:endParaRPr sz="3000"/>
          </a:p>
        </p:txBody>
      </p:sp>
      <p:sp>
        <p:nvSpPr>
          <p:cNvPr id="86" name="Google Shape;86;p13"/>
          <p:cNvSpPr txBox="1"/>
          <p:nvPr/>
        </p:nvSpPr>
        <p:spPr>
          <a:xfrm>
            <a:off x="1379125" y="3931275"/>
            <a:ext cx="6431700" cy="9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latin typeface="Calibri"/>
                <a:ea typeface="Calibri"/>
                <a:cs typeface="Calibri"/>
                <a:sym typeface="Calibri"/>
              </a:rPr>
              <a:t>Jose Ángel Amat Sánchez 2257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latin typeface="Calibri"/>
                <a:ea typeface="Calibri"/>
                <a:cs typeface="Calibri"/>
                <a:sym typeface="Calibri"/>
              </a:rPr>
              <a:t>Servicio de Neumología Sant Joan d´Alacant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latin typeface="Calibri"/>
                <a:ea typeface="Calibri"/>
                <a:cs typeface="Calibri"/>
                <a:sym typeface="Calibri"/>
              </a:rPr>
              <a:t>Curso 2019-2020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idx="1" type="subTitle"/>
          </p:nvPr>
        </p:nvSpPr>
        <p:spPr>
          <a:xfrm>
            <a:off x="585500" y="1097625"/>
            <a:ext cx="3319500" cy="496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s-ES" sz="2400">
                <a:solidFill>
                  <a:srgbClr val="000000"/>
                </a:solidFill>
              </a:rPr>
              <a:t>Anamnesis: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rgbClr val="000000"/>
                </a:solidFill>
              </a:rPr>
              <a:t>No RAM. No FRCV. 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rgbClr val="000000"/>
                </a:solidFill>
              </a:rPr>
              <a:t>Obeso. SAOS. Tratado con CPAP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rgbClr val="000000"/>
                </a:solidFill>
              </a:rPr>
              <a:t>Disfunción de nodo sinusal con marcapasos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rgbClr val="000000"/>
                </a:solidFill>
              </a:rPr>
              <a:t>Cólicos renales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s-ES" sz="2400">
                <a:solidFill>
                  <a:srgbClr val="000000"/>
                </a:solidFill>
              </a:rPr>
              <a:t>Exploración física</a:t>
            </a:r>
            <a:r>
              <a:rPr lang="es-ES" sz="2400"/>
              <a:t>:</a:t>
            </a:r>
            <a:endParaRPr sz="24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rgbClr val="000000"/>
                </a:solidFill>
              </a:rPr>
              <a:t>Constantes normales salvo cierta taquicardia 110 lpm.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rgbClr val="000000"/>
                </a:solidFill>
              </a:rPr>
              <a:t>AC: rítmica sin soplos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rgbClr val="000000"/>
                </a:solidFill>
              </a:rPr>
              <a:t>AP: MV disminuido en base dcha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rgbClr val="000000"/>
                </a:solidFill>
              </a:rPr>
              <a:t>Abdomen normal 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rgbClr val="000000"/>
                </a:solidFill>
              </a:rPr>
              <a:t>MMII: dolorosos pero sin edemas ni signos de TVP</a:t>
            </a:r>
            <a:endParaRPr sz="1800">
              <a:solidFill>
                <a:srgbClr val="000000"/>
              </a:solidFill>
            </a:endParaRPr>
          </a:p>
        </p:txBody>
      </p:sp>
      <p:sp>
        <p:nvSpPr>
          <p:cNvPr id="92" name="Google Shape;92;p14"/>
          <p:cNvSpPr txBox="1"/>
          <p:nvPr/>
        </p:nvSpPr>
        <p:spPr>
          <a:xfrm>
            <a:off x="4489375" y="1260925"/>
            <a:ext cx="3966000" cy="19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Enfermedad actual: </a:t>
            </a: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Varón de 45 años que ingresa por </a:t>
            </a:r>
            <a:r>
              <a:rPr b="1"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disnea </a:t>
            </a: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pequeños esfuerzos acompañado de tos sin expectoración y MEG de varios días de evolución. Presenta </a:t>
            </a:r>
            <a:r>
              <a:rPr b="1"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dolor en pantorrilla</a:t>
            </a: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derecha.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4"/>
          <p:cNvSpPr txBox="1"/>
          <p:nvPr/>
        </p:nvSpPr>
        <p:spPr>
          <a:xfrm>
            <a:off x="4592575" y="3615775"/>
            <a:ext cx="3759600" cy="18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1800">
                <a:latin typeface="Calibri"/>
                <a:ea typeface="Calibri"/>
                <a:cs typeface="Calibri"/>
                <a:sym typeface="Calibri"/>
              </a:rPr>
              <a:t>Rx torax:</a:t>
            </a:r>
            <a:r>
              <a:rPr lang="es-ES" sz="1800">
                <a:latin typeface="Calibri"/>
                <a:ea typeface="Calibri"/>
                <a:cs typeface="Calibri"/>
                <a:sym typeface="Calibri"/>
              </a:rPr>
              <a:t> ensanchamiento vascular hiliar bilateral.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1800">
                <a:latin typeface="Calibri"/>
                <a:ea typeface="Calibri"/>
                <a:cs typeface="Calibri"/>
                <a:sym typeface="Calibri"/>
              </a:rPr>
              <a:t>PCR </a:t>
            </a:r>
            <a:r>
              <a:rPr lang="es-ES" sz="1800">
                <a:latin typeface="Calibri"/>
                <a:ea typeface="Calibri"/>
                <a:cs typeface="Calibri"/>
                <a:sym typeface="Calibri"/>
              </a:rPr>
              <a:t>1,1mg/dL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1800">
                <a:latin typeface="Calibri"/>
                <a:ea typeface="Calibri"/>
                <a:cs typeface="Calibri"/>
                <a:sym typeface="Calibri"/>
              </a:rPr>
              <a:t>Dímero D</a:t>
            </a:r>
            <a:r>
              <a:rPr lang="es-ES" sz="1800">
                <a:latin typeface="Calibri"/>
                <a:ea typeface="Calibri"/>
                <a:cs typeface="Calibri"/>
                <a:sym typeface="Calibri"/>
              </a:rPr>
              <a:t>: 2204 ug/dL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1800">
                <a:latin typeface="Calibri"/>
                <a:ea typeface="Calibri"/>
                <a:cs typeface="Calibri"/>
                <a:sym typeface="Calibri"/>
              </a:rPr>
              <a:t>Ecocardiograma</a:t>
            </a:r>
            <a:r>
              <a:rPr lang="es-ES" sz="1800">
                <a:latin typeface="Calibri"/>
                <a:ea typeface="Calibri"/>
                <a:cs typeface="Calibri"/>
                <a:sym typeface="Calibri"/>
              </a:rPr>
              <a:t>: dilatación de cavidades derechas. HTP severa.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/>
        </p:nvSpPr>
        <p:spPr>
          <a:xfrm>
            <a:off x="827584" y="6597352"/>
            <a:ext cx="7848872" cy="216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s-E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Haga clic para agregar texto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5"/>
          <p:cNvSpPr txBox="1"/>
          <p:nvPr>
            <p:ph type="title"/>
          </p:nvPr>
        </p:nvSpPr>
        <p:spPr>
          <a:xfrm>
            <a:off x="446856" y="40466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5"/>
          <p:cNvSpPr txBox="1"/>
          <p:nvPr/>
        </p:nvSpPr>
        <p:spPr>
          <a:xfrm>
            <a:off x="611560" y="188640"/>
            <a:ext cx="7848872" cy="216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s-E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Haga clic para agregar texto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1" name="Google Shape;101;p15"/>
          <p:cNvPicPr preferRelativeResize="0"/>
          <p:nvPr/>
        </p:nvPicPr>
        <p:blipFill rotWithShape="1">
          <a:blip r:embed="rId3">
            <a:alphaModFix/>
          </a:blip>
          <a:srcRect b="15139" l="24605" r="23669" t="0"/>
          <a:stretch/>
        </p:blipFill>
        <p:spPr>
          <a:xfrm>
            <a:off x="2354875" y="3269950"/>
            <a:ext cx="4571998" cy="3588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4">
            <a:alphaModFix/>
          </a:blip>
          <a:srcRect b="17972" l="25755" r="23343" t="0"/>
          <a:stretch/>
        </p:blipFill>
        <p:spPr>
          <a:xfrm>
            <a:off x="0" y="0"/>
            <a:ext cx="4654625" cy="3588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 rotWithShape="1">
          <a:blip r:embed="rId5">
            <a:alphaModFix/>
          </a:blip>
          <a:srcRect b="15994" l="24549" r="24549" t="0"/>
          <a:stretch/>
        </p:blipFill>
        <p:spPr>
          <a:xfrm>
            <a:off x="4572000" y="0"/>
            <a:ext cx="4571998" cy="36792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/>
          <p:nvPr>
            <p:ph type="title"/>
          </p:nvPr>
        </p:nvSpPr>
        <p:spPr>
          <a:xfrm>
            <a:off x="611560" y="188640"/>
            <a:ext cx="7848872" cy="216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s-E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Haga clic para agregar texto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6"/>
          <p:cNvSpPr txBox="1"/>
          <p:nvPr/>
        </p:nvSpPr>
        <p:spPr>
          <a:xfrm>
            <a:off x="827584" y="6597352"/>
            <a:ext cx="7848872" cy="216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s-E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Haga clic para agregar texto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6"/>
          <p:cNvSpPr txBox="1"/>
          <p:nvPr>
            <p:ph idx="1" type="body"/>
          </p:nvPr>
        </p:nvSpPr>
        <p:spPr>
          <a:xfrm>
            <a:off x="413125" y="1196750"/>
            <a:ext cx="82839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89999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s-ES"/>
              <a:t>Angio-TC: Presencia de trombos en todo el árbol arterial pulmonar desde arterias pulmonares.</a:t>
            </a:r>
            <a:endParaRPr/>
          </a:p>
          <a:p>
            <a:pPr indent="0" lvl="0" marL="89999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s-ES"/>
              <a:t>Diagnóstico: Tromboembolismo pulmonar masivo </a:t>
            </a:r>
            <a:r>
              <a:rPr lang="es-ES"/>
              <a:t>proveniente</a:t>
            </a:r>
            <a:r>
              <a:rPr lang="es-ES"/>
              <a:t> de MMII.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