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fe55210e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fe55210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_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_TITLE_AND_VERTICAL_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JEC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small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_OBJECT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8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8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_OBJECTS_WITH_TEXT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b="1" sz="2400"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20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8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b="1" sz="2400"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20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8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JECT_WITH_CAPTION_TEX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32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2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0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_WITH_CAPTION_TEX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 sz="1400"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200"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000"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5pPr>
            <a:lvl6pPr indent="-2286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88900" lvl="0" marL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5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>
            <p:ph type="ctrTitle"/>
          </p:nvPr>
        </p:nvSpPr>
        <p:spPr>
          <a:xfrm>
            <a:off x="986700" y="1050397"/>
            <a:ext cx="7702500" cy="247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Talleres integrados III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Diagnóstico por imagen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000"/>
              <a:t>Caso clínico aprobado por el Dr. Arriero</a:t>
            </a:r>
            <a:endParaRPr sz="3000"/>
          </a:p>
        </p:txBody>
      </p:sp>
      <p:sp>
        <p:nvSpPr>
          <p:cNvPr id="86" name="Google Shape;86;p13"/>
          <p:cNvSpPr txBox="1"/>
          <p:nvPr/>
        </p:nvSpPr>
        <p:spPr>
          <a:xfrm>
            <a:off x="1379125" y="3931275"/>
            <a:ext cx="64317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Jose Ángel Amat Sánchez 2257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Servicio de Neumología Sant Joan d´Alacant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Curso 2019-2020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585500" y="1097625"/>
            <a:ext cx="3319500" cy="49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Anamnesis:</a:t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No RAM. No FRCV.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Obeso. SAOS. Tratado con CPAP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Disfunción de nodo sinusal con marcapasos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Cólicos renales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rgbClr val="000000"/>
                </a:solidFill>
              </a:rPr>
              <a:t>Exploración física</a:t>
            </a:r>
            <a:r>
              <a:rPr lang="es-ES" sz="2400"/>
              <a:t>: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Constantes normales salvo cierta taquicardia 110 lpm.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AC: rítmica sin soplos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AP: MV disminuido en base dcha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Abdomen normal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000000"/>
                </a:solidFill>
              </a:rPr>
              <a:t>MMII: dolorosos pero sin edemas ni signos de TVP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4489375" y="1260925"/>
            <a:ext cx="3966000" cy="19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Enfermedad actual: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Varón de 45 años que ingresa por </a:t>
            </a:r>
            <a:r>
              <a:rPr b="1"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disnea 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pequeños esfuerzos acompañado de tos sin expectoración y MEG de varios días de evolución. Presenta </a:t>
            </a:r>
            <a:r>
              <a:rPr b="1"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dolor en pantorrilla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derecha.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4592575" y="3615775"/>
            <a:ext cx="3759600" cy="18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latin typeface="Calibri"/>
                <a:ea typeface="Calibri"/>
                <a:cs typeface="Calibri"/>
                <a:sym typeface="Calibri"/>
              </a:rPr>
              <a:t>Rx torax:</a:t>
            </a: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 ensanchamiento vascular hiliar bilateral.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latin typeface="Calibri"/>
                <a:ea typeface="Calibri"/>
                <a:cs typeface="Calibri"/>
                <a:sym typeface="Calibri"/>
              </a:rPr>
              <a:t>PCR </a:t>
            </a: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1,1mg/dL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latin typeface="Calibri"/>
                <a:ea typeface="Calibri"/>
                <a:cs typeface="Calibri"/>
                <a:sym typeface="Calibri"/>
              </a:rPr>
              <a:t>Dímero D</a:t>
            </a: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: 2204 ug/dL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latin typeface="Calibri"/>
                <a:ea typeface="Calibri"/>
                <a:cs typeface="Calibri"/>
                <a:sym typeface="Calibri"/>
              </a:rPr>
              <a:t>Ecocardiograma</a:t>
            </a:r>
            <a:r>
              <a:rPr lang="es-ES" sz="1800">
                <a:latin typeface="Calibri"/>
                <a:ea typeface="Calibri"/>
                <a:cs typeface="Calibri"/>
                <a:sym typeface="Calibri"/>
              </a:rPr>
              <a:t>: dilatación de cavidades derechas. HTP severa.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/>
        </p:nvSpPr>
        <p:spPr>
          <a:xfrm>
            <a:off x="827584" y="6597352"/>
            <a:ext cx="7848872" cy="216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s-E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 clic para agregar texto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>
            <p:ph type="title"/>
          </p:nvPr>
        </p:nvSpPr>
        <p:spPr>
          <a:xfrm>
            <a:off x="446856" y="40466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611560" y="188640"/>
            <a:ext cx="7848872" cy="216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 clic para agregar texto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15139" l="24605" r="23669" t="0"/>
          <a:stretch/>
        </p:blipFill>
        <p:spPr>
          <a:xfrm>
            <a:off x="2354875" y="3269950"/>
            <a:ext cx="4571998" cy="358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4">
            <a:alphaModFix/>
          </a:blip>
          <a:srcRect b="17972" l="25755" r="23343" t="0"/>
          <a:stretch/>
        </p:blipFill>
        <p:spPr>
          <a:xfrm>
            <a:off x="0" y="0"/>
            <a:ext cx="4654625" cy="3588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5">
            <a:alphaModFix/>
          </a:blip>
          <a:srcRect b="15994" l="24549" r="24549" t="0"/>
          <a:stretch/>
        </p:blipFill>
        <p:spPr>
          <a:xfrm>
            <a:off x="4572000" y="0"/>
            <a:ext cx="4571998" cy="3679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611560" y="188640"/>
            <a:ext cx="7848872" cy="216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s-E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 clic para agregar texto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827584" y="6597352"/>
            <a:ext cx="7848872" cy="216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s-E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 clic para agregar texto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13125" y="1196750"/>
            <a:ext cx="82839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89999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/>
              <a:t>Angio-TC: Presencia de trombos en todo el árbol arterial pulmonar desde arterias pulmonares.</a:t>
            </a:r>
            <a:endParaRPr/>
          </a:p>
          <a:p>
            <a:pPr indent="0" lvl="0" marL="89999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s-ES"/>
              <a:t>Diagnóstico: Tromboembolismo pulmonar masivo </a:t>
            </a:r>
            <a:r>
              <a:rPr lang="es-ES"/>
              <a:t>proveniente</a:t>
            </a:r>
            <a:r>
              <a:rPr lang="es-ES"/>
              <a:t> de MMII.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