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00200" y="2386739"/>
            <a:ext cx="8991596" cy="1645920"/>
          </a:xfrm>
          <a:ln w="38103">
            <a:solidFill>
              <a:srgbClr val="404040"/>
            </a:solidFill>
            <a:prstDash val="solid"/>
            <a:miter/>
          </a:ln>
        </p:spPr>
        <p:txBody>
          <a:bodyPr lIns="274320" rIns="274320"/>
          <a:lstStyle>
            <a:lvl1pPr>
              <a:defRPr sz="3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08" cy="1239889"/>
          </a:xfrm>
        </p:spPr>
        <p:txBody>
          <a:bodyPr anchorCtr="1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145F0F7-3F19-411E-B520-C1D473FB65B5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AAC5B-E642-4D01-9AD7-693D65252538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75600B-5739-4641-A26C-B36088385650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BC5E90-C3C7-4B40-B116-7EFD10CE3714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53113" y="937259"/>
            <a:ext cx="1298603" cy="498348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231136" y="937259"/>
            <a:ext cx="6198489" cy="49834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B289DB-7AFB-4967-ACC5-444E5FFD0AEE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570A4D-D34D-425C-AEE2-CEDF945F7331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09FB6-CA02-4672-8DA7-EE33C57FA6AE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D1BD13-1935-40AF-8857-42870FE66AF9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rgbClr val="F6A2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00200" y="2386739"/>
            <a:ext cx="8991596" cy="1645920"/>
          </a:xfrm>
          <a:ln w="38103">
            <a:solidFill>
              <a:srgbClr val="404040"/>
            </a:solidFill>
            <a:prstDash val="solid"/>
            <a:miter/>
          </a:ln>
        </p:spPr>
        <p:txBody>
          <a:bodyPr lIns="274320" rIns="274320"/>
          <a:lstStyle>
            <a:lvl1pPr>
              <a:defRPr sz="3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695194" y="4352461"/>
            <a:ext cx="6801608" cy="1265081"/>
          </a:xfrm>
        </p:spPr>
        <p:txBody>
          <a:bodyPr anchorCtr="1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9FFD734-8EA7-467C-A859-4F0FB82D294D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62E23-182E-4955-98C0-506E4E59696D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81912" y="2638044"/>
            <a:ext cx="4271775" cy="31019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38319" y="2638044"/>
            <a:ext cx="4270248" cy="31019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F0619-860F-4510-B01B-ABC32D7BBFF7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FFC015-BC35-442C-858B-D9752F4CF4D0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583439" y="2313432"/>
            <a:ext cx="4270248" cy="704088"/>
          </a:xfrm>
        </p:spPr>
        <p:txBody>
          <a:bodyPr anchor="b" anchorCtr="1"/>
          <a:lstStyle>
            <a:lvl1pPr marL="0" indent="0" algn="ctr">
              <a:buNone/>
              <a:defRPr sz="1900" cap="all" spc="100">
                <a:solidFill>
                  <a:srgbClr val="6B889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1583439" y="3143250"/>
            <a:ext cx="4270248" cy="25967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5"/>
          <p:cNvSpPr txBox="1">
            <a:spLocks noGrp="1"/>
          </p:cNvSpPr>
          <p:nvPr>
            <p:ph idx="4"/>
          </p:nvPr>
        </p:nvSpPr>
        <p:spPr>
          <a:xfrm>
            <a:off x="6338319" y="3143250"/>
            <a:ext cx="4253487" cy="25967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38319" y="2313432"/>
            <a:ext cx="4270248" cy="704088"/>
          </a:xfrm>
        </p:spPr>
        <p:txBody>
          <a:bodyPr anchor="b" anchorCtr="1"/>
          <a:lstStyle>
            <a:lvl1pPr marL="0" indent="0" algn="ctr">
              <a:buNone/>
              <a:defRPr sz="1900" cap="all" spc="100">
                <a:solidFill>
                  <a:srgbClr val="6B889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32E5B-3C0C-4C79-A40F-D99ADA08276E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81AA7D-7A9B-4FD0-9269-90695634796B}" type="slidenum">
              <a:rPr/>
              <a:pPr lvl="0"/>
              <a:t>‹Nº›</a:t>
            </a:fld>
            <a:endParaRPr lang="en-US"/>
          </a:p>
        </p:txBody>
      </p:sp>
      <p:sp>
        <p:nvSpPr>
          <p:cNvPr id="9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73F39-9D25-4A34-A3A4-DCA1DC2922D7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C7B3FC-082E-41B0-B31A-5407D2F367B0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B0217-EECE-44D6-97C1-5613594F64FB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21C4F6-8DCF-40C5-AE7D-64D924A7CCA4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9BAFB5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04672" y="2243827"/>
            <a:ext cx="4486659" cy="11415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6736083" y="804672"/>
            <a:ext cx="4815843" cy="5248656"/>
          </a:xfrm>
        </p:spPr>
        <p:txBody>
          <a:bodyPr/>
          <a:lstStyle>
            <a:lvl1pPr>
              <a:defRPr sz="19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15568" y="3549920"/>
            <a:ext cx="3794759" cy="2194038"/>
          </a:xfrm>
        </p:spPr>
        <p:txBody>
          <a:bodyPr anchorCtr="1"/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F6C1E-1DA9-4BF6-BBA0-20ABED97B214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9"/>
          </p:nvPr>
        </p:nvSpPr>
        <p:spPr>
          <a:xfrm>
            <a:off x="804672" y="6236207"/>
            <a:ext cx="5124800" cy="3200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F5DCD2-83E4-49AC-BC91-C1EF2164F84C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9BAFB5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08521" y="2243827"/>
            <a:ext cx="4494998" cy="1134642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096003" y="0"/>
            <a:ext cx="6102092" cy="6858000"/>
          </a:xfrm>
          <a:solidFill>
            <a:srgbClr val="BFBFBF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15568" y="3549920"/>
            <a:ext cx="3794759" cy="2194038"/>
          </a:xfrm>
        </p:spPr>
        <p:txBody>
          <a:bodyPr anchorCtr="1"/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fld id="{C4CC9497-BFA1-4773-A217-6987D5322174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7" name="Footer Placeholder 8"/>
          <p:cNvSpPr txBox="1">
            <a:spLocks noGrp="1"/>
          </p:cNvSpPr>
          <p:nvPr>
            <p:ph type="ftr" sz="quarter" idx="9"/>
          </p:nvPr>
        </p:nvSpPr>
        <p:spPr>
          <a:xfrm>
            <a:off x="804672" y="6236207"/>
            <a:ext cx="5124800" cy="3200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2093D-A265-45E2-947C-8A996D4C9840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4" cy="1188720"/>
          </a:xfrm>
          <a:prstGeom prst="rect">
            <a:avLst/>
          </a:prstGeom>
          <a:solidFill>
            <a:srgbClr val="FFFFFF"/>
          </a:solidFill>
          <a:ln w="31747">
            <a:solidFill>
              <a:srgbClr val="404040"/>
            </a:solidFill>
            <a:prstDash val="solid"/>
            <a:miter/>
          </a:ln>
        </p:spPr>
        <p:txBody>
          <a:bodyPr vert="horz" wrap="square" lIns="182880" tIns="182880" rIns="182880" bIns="182880" anchor="ctr" anchorCtr="1" compatLnSpc="1"/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4" cy="310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821430" y="6238814"/>
            <a:ext cx="2753743" cy="3239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</a:defRPr>
            </a:lvl1pPr>
          </a:lstStyle>
          <a:p>
            <a:pPr lvl="0"/>
            <a:fld id="{5B8E4882-8AE1-4E62-9B75-FE2258391B8E}" type="datetime1">
              <a:rPr lang="en-US"/>
              <a:pPr lvl="0"/>
              <a:t>3/13/2020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600200" y="6236207"/>
            <a:ext cx="5901190" cy="32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758921" y="6217920"/>
            <a:ext cx="365760" cy="365760"/>
          </a:xfrm>
          <a:prstGeom prst="rect">
            <a:avLst/>
          </a:prstGeom>
          <a:solidFill>
            <a:srgbClr val="1D1D1D">
              <a:alpha val="70000"/>
            </a:srgbClr>
          </a:solidFill>
          <a:ln>
            <a:noFill/>
          </a:ln>
        </p:spPr>
        <p:txBody>
          <a:bodyPr vert="horz" wrap="square" lIns="18288" tIns="45720" rIns="18288" bIns="45720" anchor="ctr" anchorCtr="1" compatLnSpc="1"/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defRPr>
            </a:lvl1pPr>
          </a:lstStyle>
          <a:p>
            <a:pPr lvl="0"/>
            <a:fld id="{F55519A4-7A10-4976-B199-1B8E4E78DD70}" type="slidenum">
              <a:rPr/>
              <a:pPr lvl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2800" b="0" i="0" u="none" strike="noStrike" kern="1200" cap="all" spc="200" baseline="0">
          <a:solidFill>
            <a:srgbClr val="262626"/>
          </a:solidFill>
          <a:uFillTx/>
          <a:latin typeface="Gill Sans MT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BAFB5"/>
        </a:buClr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262626"/>
          </a:solidFill>
          <a:uFillTx/>
          <a:latin typeface="Gill Sans MT"/>
        </a:defRPr>
      </a:lvl1pPr>
      <a:lvl2pPr marL="457200" marR="0" lvl="1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BAFB5"/>
        </a:buClr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262626"/>
          </a:solidFill>
          <a:uFillTx/>
          <a:latin typeface="Gill Sans MT"/>
        </a:defRPr>
      </a:lvl2pPr>
      <a:lvl3pPr marL="685800" marR="0" lvl="2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BAFB5"/>
        </a:buClr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262626"/>
          </a:solidFill>
          <a:uFillTx/>
          <a:latin typeface="Gill Sans MT"/>
        </a:defRPr>
      </a:lvl3pPr>
      <a:lvl4pPr marL="914400" marR="0" lvl="3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BAFB5"/>
        </a:buClr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262626"/>
          </a:solidFill>
          <a:uFillTx/>
          <a:latin typeface="Gill Sans MT"/>
        </a:defRPr>
      </a:lvl4pPr>
      <a:lvl5pPr marL="1143000" marR="0" lvl="4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BAFB5"/>
        </a:buClr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262626"/>
          </a:solidFill>
          <a:uFillTx/>
          <a:latin typeface="Gill Sans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5458968" y="2386739"/>
            <a:ext cx="5928356" cy="1645920"/>
          </a:xfrm>
        </p:spPr>
        <p:txBody>
          <a:bodyPr/>
          <a:lstStyle/>
          <a:p>
            <a:pPr lvl="0"/>
            <a:r>
              <a:rPr lang="es-ES" sz="3200"/>
              <a:t>Diagnóstico a 1ª vista.</a:t>
            </a:r>
            <a:br>
              <a:rPr lang="es-ES" sz="3200"/>
            </a:br>
            <a:r>
              <a:rPr lang="es-ES" sz="3200"/>
              <a:t>Talleres integrados iii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5458968" y="4352544"/>
            <a:ext cx="5928356" cy="1239889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s-ES" dirty="0"/>
              <a:t>Judith </a:t>
            </a:r>
            <a:r>
              <a:rPr lang="es-ES" dirty="0" err="1"/>
              <a:t>Jordá</a:t>
            </a:r>
            <a:r>
              <a:rPr lang="es-ES" dirty="0"/>
              <a:t> Martínez. Nº </a:t>
            </a:r>
            <a:r>
              <a:rPr lang="es-ES" dirty="0" err="1"/>
              <a:t>exp</a:t>
            </a:r>
            <a:r>
              <a:rPr lang="es-ES" dirty="0"/>
              <a:t>: 2178</a:t>
            </a:r>
          </a:p>
          <a:p>
            <a:pPr lvl="0">
              <a:lnSpc>
                <a:spcPct val="90000"/>
              </a:lnSpc>
            </a:pPr>
            <a:r>
              <a:rPr lang="es-ES" dirty="0"/>
              <a:t>Servicio de Digestivo. HGUA</a:t>
            </a:r>
          </a:p>
          <a:p>
            <a:pPr lvl="0">
              <a:lnSpc>
                <a:spcPct val="90000"/>
              </a:lnSpc>
            </a:pPr>
            <a:r>
              <a:rPr lang="es-ES" dirty="0"/>
              <a:t>Trabajo aprobado por el Dr. Palazón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13253" r="6669"/>
          <a:stretch>
            <a:fillRect/>
          </a:stretch>
        </p:blipFill>
        <p:spPr>
          <a:xfrm>
            <a:off x="18" y="9"/>
            <a:ext cx="465427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Presentación del caso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279576" y="2132856"/>
            <a:ext cx="7729724" cy="3101983"/>
          </a:xfrm>
        </p:spPr>
        <p:txBody>
          <a:bodyPr/>
          <a:lstStyle/>
          <a:p>
            <a:r>
              <a:rPr lang="en-US" dirty="0" smtClean="0"/>
              <a:t>Hombre. 84 </a:t>
            </a:r>
            <a:r>
              <a:rPr lang="en-US" dirty="0" err="1" smtClean="0"/>
              <a:t>años</a:t>
            </a:r>
            <a:endParaRPr lang="en-US" dirty="0" smtClean="0"/>
          </a:p>
          <a:p>
            <a:r>
              <a:rPr lang="en-US" dirty="0" smtClean="0"/>
              <a:t>DM </a:t>
            </a:r>
            <a:r>
              <a:rPr lang="en-US" dirty="0" err="1"/>
              <a:t>tipo</a:t>
            </a:r>
            <a:r>
              <a:rPr lang="en-US" dirty="0"/>
              <a:t> 2. HTA. </a:t>
            </a:r>
            <a:r>
              <a:rPr lang="en-US" dirty="0" smtClean="0"/>
              <a:t>DLP</a:t>
            </a:r>
          </a:p>
          <a:p>
            <a:r>
              <a:rPr lang="en-US" dirty="0" err="1" smtClean="0"/>
              <a:t>I.Qx</a:t>
            </a:r>
            <a:r>
              <a:rPr lang="en-US" dirty="0" smtClean="0"/>
              <a:t>: </a:t>
            </a:r>
            <a:r>
              <a:rPr lang="en-US" dirty="0" smtClean="0"/>
              <a:t> </a:t>
            </a:r>
            <a:r>
              <a:rPr lang="en-US" dirty="0" err="1" smtClean="0"/>
              <a:t>Prótesis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ambas</a:t>
            </a:r>
            <a:r>
              <a:rPr lang="en-US" dirty="0"/>
              <a:t> </a:t>
            </a:r>
            <a:r>
              <a:rPr lang="en-US" dirty="0" err="1"/>
              <a:t>rodillas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prostatectomía</a:t>
            </a:r>
            <a:r>
              <a:rPr lang="en-US" dirty="0"/>
              <a:t>, </a:t>
            </a:r>
            <a:r>
              <a:rPr lang="en-US" dirty="0" err="1"/>
              <a:t>Herniorrafia</a:t>
            </a:r>
            <a:r>
              <a:rPr lang="en-US" dirty="0"/>
              <a:t> inguinal, </a:t>
            </a:r>
            <a:r>
              <a:rPr lang="en-US" dirty="0" smtClean="0"/>
              <a:t> </a:t>
            </a:r>
            <a:r>
              <a:rPr lang="en-US" dirty="0" err="1" smtClean="0"/>
              <a:t>cataratas</a:t>
            </a:r>
            <a:endParaRPr lang="en-US" dirty="0" smtClean="0"/>
          </a:p>
          <a:p>
            <a:r>
              <a:rPr lang="en-US" dirty="0" smtClean="0"/>
              <a:t>TTO:  </a:t>
            </a:r>
            <a:r>
              <a:rPr lang="en-US" dirty="0" err="1" smtClean="0"/>
              <a:t>Valsartan</a:t>
            </a:r>
            <a:r>
              <a:rPr lang="en-US" dirty="0" smtClean="0"/>
              <a:t>,  </a:t>
            </a:r>
            <a:r>
              <a:rPr lang="en-US" dirty="0" err="1" smtClean="0"/>
              <a:t>Vildagliptina</a:t>
            </a:r>
            <a:r>
              <a:rPr lang="en-US" dirty="0" smtClean="0"/>
              <a:t>,  </a:t>
            </a:r>
            <a:r>
              <a:rPr lang="en-US" dirty="0" err="1" smtClean="0"/>
              <a:t>Paracetamol</a:t>
            </a:r>
            <a:r>
              <a:rPr lang="en-US" dirty="0" smtClean="0"/>
              <a:t>,  </a:t>
            </a:r>
            <a:r>
              <a:rPr lang="en-US" dirty="0" err="1" smtClean="0"/>
              <a:t>Tamsulosina</a:t>
            </a:r>
            <a:r>
              <a:rPr lang="en-US" dirty="0" smtClean="0"/>
              <a:t>,  </a:t>
            </a:r>
            <a:r>
              <a:rPr lang="en-US" dirty="0" err="1" smtClean="0"/>
              <a:t>Atorvastatina</a:t>
            </a:r>
            <a:r>
              <a:rPr lang="en-US" dirty="0" smtClean="0"/>
              <a:t>, </a:t>
            </a:r>
            <a:r>
              <a:rPr lang="en-US" dirty="0" err="1" smtClean="0"/>
              <a:t>Pantoprazol</a:t>
            </a:r>
            <a:r>
              <a:rPr lang="en-US" dirty="0" smtClean="0"/>
              <a:t>,  </a:t>
            </a:r>
            <a:r>
              <a:rPr lang="en-US" dirty="0" err="1" smtClean="0"/>
              <a:t>Loratadina</a:t>
            </a:r>
            <a:r>
              <a:rPr lang="en-US" dirty="0" smtClean="0"/>
              <a:t>,  </a:t>
            </a:r>
            <a:r>
              <a:rPr lang="en-US" dirty="0" err="1" smtClean="0"/>
              <a:t>Mirabegraon</a:t>
            </a:r>
            <a:r>
              <a:rPr lang="en-US" dirty="0" smtClean="0"/>
              <a:t>,  </a:t>
            </a:r>
            <a:r>
              <a:rPr lang="en-US" dirty="0" err="1" smtClean="0"/>
              <a:t>Acarbosa</a:t>
            </a:r>
            <a:r>
              <a:rPr lang="en-US" dirty="0" smtClean="0"/>
              <a:t>,  </a:t>
            </a:r>
            <a:r>
              <a:rPr lang="en-US" dirty="0" err="1" smtClean="0"/>
              <a:t>Amlodipino</a:t>
            </a:r>
            <a:r>
              <a:rPr lang="en-US" dirty="0" smtClean="0"/>
              <a:t>,  </a:t>
            </a:r>
            <a:r>
              <a:rPr lang="en-US" dirty="0" err="1" smtClean="0"/>
              <a:t>Escitalopram</a:t>
            </a:r>
            <a:r>
              <a:rPr lang="en-US" dirty="0" smtClean="0"/>
              <a:t>, </a:t>
            </a:r>
            <a:r>
              <a:rPr lang="en-US" dirty="0" err="1" smtClean="0"/>
              <a:t>Clopidogrel</a:t>
            </a:r>
            <a:endParaRPr lang="en-US" dirty="0"/>
          </a:p>
          <a:p>
            <a:r>
              <a:rPr lang="en-US" b="1" dirty="0" smtClean="0"/>
              <a:t>MC:  </a:t>
            </a:r>
            <a:r>
              <a:rPr lang="en-US" b="1" dirty="0" err="1" smtClean="0"/>
              <a:t>Vómitos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b="1" dirty="0" err="1"/>
              <a:t>diarrea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inicio</a:t>
            </a:r>
            <a:r>
              <a:rPr lang="en-US" dirty="0"/>
              <a:t> de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antibiótico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ITU (</a:t>
            </a:r>
            <a:r>
              <a:rPr lang="en-US" dirty="0" err="1"/>
              <a:t>Cefuroxima</a:t>
            </a:r>
            <a:r>
              <a:rPr lang="en-US" dirty="0" smtClean="0"/>
              <a:t>) (03/01/2020) +</a:t>
            </a:r>
            <a:r>
              <a:rPr lang="en-US" b="1" dirty="0" smtClean="0"/>
              <a:t> </a:t>
            </a:r>
            <a:r>
              <a:rPr lang="en-US" dirty="0" smtClean="0"/>
              <a:t>dolor lumbar</a:t>
            </a:r>
            <a:r>
              <a:rPr lang="en-US" b="1" dirty="0" smtClean="0"/>
              <a:t>. </a:t>
            </a:r>
            <a:r>
              <a:rPr lang="en-US" dirty="0" smtClean="0"/>
              <a:t>Durante </a:t>
            </a:r>
            <a:r>
              <a:rPr lang="en-US" dirty="0" err="1"/>
              <a:t>su</a:t>
            </a:r>
            <a:r>
              <a:rPr lang="en-US" dirty="0"/>
              <a:t> estancia en </a:t>
            </a:r>
            <a:r>
              <a:rPr lang="en-US" dirty="0" err="1" smtClean="0"/>
              <a:t>urgencias</a:t>
            </a:r>
            <a:r>
              <a:rPr lang="en-US" dirty="0" smtClean="0"/>
              <a:t> (07/01/2020), </a:t>
            </a:r>
            <a:r>
              <a:rPr lang="en-US" dirty="0" err="1"/>
              <a:t>distensión</a:t>
            </a:r>
            <a:r>
              <a:rPr lang="en-US" dirty="0"/>
              <a:t> abdominal y dolor </a:t>
            </a:r>
            <a:r>
              <a:rPr lang="en-US" dirty="0" err="1"/>
              <a:t>progresivo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EF:  Tª</a:t>
            </a:r>
            <a:r>
              <a:rPr lang="en-US" dirty="0"/>
              <a:t>: 36 ºC (</a:t>
            </a:r>
            <a:r>
              <a:rPr lang="en-US" dirty="0" err="1"/>
              <a:t>Axilar</a:t>
            </a:r>
            <a:r>
              <a:rPr lang="en-US" dirty="0" smtClean="0"/>
              <a:t>);   </a:t>
            </a:r>
            <a:r>
              <a:rPr lang="en-US" dirty="0" err="1"/>
              <a:t>Glucemia</a:t>
            </a:r>
            <a:r>
              <a:rPr lang="en-US" dirty="0"/>
              <a:t>: 266 mg/dl; </a:t>
            </a:r>
            <a:r>
              <a:rPr lang="en-US" dirty="0" smtClean="0"/>
              <a:t>  TA</a:t>
            </a:r>
            <a:r>
              <a:rPr lang="en-US" dirty="0"/>
              <a:t>: 154/94 mmHg</a:t>
            </a:r>
            <a:r>
              <a:rPr lang="en-US" dirty="0" smtClean="0"/>
              <a:t>;   </a:t>
            </a:r>
            <a:r>
              <a:rPr lang="en-US" dirty="0"/>
              <a:t>FC: 93 lat/min; Sat. O2: 95 %. </a:t>
            </a:r>
            <a:r>
              <a:rPr lang="en-US" dirty="0" smtClean="0"/>
              <a:t>  C </a:t>
            </a:r>
            <a:r>
              <a:rPr lang="en-US" dirty="0"/>
              <a:t>y O. </a:t>
            </a:r>
            <a:r>
              <a:rPr lang="en-US" dirty="0" smtClean="0"/>
              <a:t> BEG.  </a:t>
            </a:r>
            <a:r>
              <a:rPr lang="en-US" b="1" dirty="0" err="1" smtClean="0"/>
              <a:t>Distensión</a:t>
            </a:r>
            <a:r>
              <a:rPr lang="en-US" b="1" dirty="0" smtClean="0"/>
              <a:t> </a:t>
            </a:r>
            <a:r>
              <a:rPr lang="en-US" b="1" dirty="0"/>
              <a:t>abdominal</a:t>
            </a:r>
            <a:r>
              <a:rPr lang="en-US" dirty="0"/>
              <a:t>, con </a:t>
            </a:r>
            <a:r>
              <a:rPr lang="en-US" b="1" dirty="0"/>
              <a:t>dolor </a:t>
            </a:r>
            <a:r>
              <a:rPr lang="en-US" b="1" dirty="0" err="1"/>
              <a:t>difuso</a:t>
            </a:r>
            <a:r>
              <a:rPr lang="en-US" b="1" dirty="0"/>
              <a:t> </a:t>
            </a:r>
            <a:r>
              <a:rPr lang="en-US" dirty="0"/>
              <a:t>sin </a:t>
            </a:r>
            <a:r>
              <a:rPr lang="en-US" dirty="0" err="1"/>
              <a:t>signos</a:t>
            </a:r>
            <a:r>
              <a:rPr lang="en-US" dirty="0"/>
              <a:t> de </a:t>
            </a:r>
            <a:r>
              <a:rPr lang="en-US" dirty="0" err="1"/>
              <a:t>irritación</a:t>
            </a:r>
            <a:r>
              <a:rPr lang="en-US" dirty="0"/>
              <a:t> peritoneal.</a:t>
            </a:r>
            <a:br>
              <a:rPr lang="en-US" dirty="0"/>
            </a:br>
            <a:endParaRPr lang="es-E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07811" y="5579696"/>
            <a:ext cx="1084185" cy="127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07811" y="5579696"/>
            <a:ext cx="1084185" cy="127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288"/>
            <a:ext cx="54864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DX: VÓLVULO DE SIGMA</a:t>
            </a:r>
          </a:p>
          <a:p>
            <a:r>
              <a:rPr lang="es-ES" sz="2400" dirty="0" smtClean="0"/>
              <a:t>TTO: Colonoscopia </a:t>
            </a:r>
            <a:r>
              <a:rPr lang="es-ES" sz="2400" dirty="0" err="1" smtClean="0"/>
              <a:t>descompresiva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07811" y="5579696"/>
            <a:ext cx="1084185" cy="127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que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171</Words>
  <Application>Microsoft Office PowerPoint</Application>
  <PresentationFormat>Personalizado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Paquete</vt:lpstr>
      <vt:lpstr>Diagnóstico a 1ª vista. Talleres integrados iii</vt:lpstr>
      <vt:lpstr>Presentación del caso</vt:lpstr>
      <vt:lpstr>Diapositiva 3</vt:lpstr>
      <vt:lpstr>resolución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a 1ª vista. Talleres integrados iii</dc:title>
  <dc:creator>Usuario</dc:creator>
  <cp:lastModifiedBy>Judith Jordá Martínez</cp:lastModifiedBy>
  <cp:revision>22</cp:revision>
  <dcterms:created xsi:type="dcterms:W3CDTF">2020-03-10T16:14:54Z</dcterms:created>
  <dcterms:modified xsi:type="dcterms:W3CDTF">2020-03-13T08:15:46Z</dcterms:modified>
</cp:coreProperties>
</file>