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84" r:id="rId3"/>
    <p:sldId id="287" r:id="rId4"/>
    <p:sldId id="285" r:id="rId5"/>
    <p:sldId id="286" r:id="rId6"/>
  </p:sldIdLst>
  <p:sldSz cx="9144000" cy="5143500" type="screen16x9"/>
  <p:notesSz cx="6858000" cy="9144000"/>
  <p:embeddedFontLst>
    <p:embeddedFont>
      <p:font typeface="Berlin Sans FB Demi" panose="020E0802020502020306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ed Hat Text" panose="020B0604020202020204" charset="0"/>
      <p:regular r:id="rId13"/>
      <p:bold r:id="rId14"/>
      <p:italic r:id="rId15"/>
      <p:boldItalic r:id="rId16"/>
    </p:embeddedFont>
    <p:embeddedFont>
      <p:font typeface="Zilla Slab SemiBold" panose="020B0604020202020204" charset="0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9F3DAB-CCD6-45CD-8771-0673C5D1B75B}">
  <a:tblStyle styleId="{019F3DAB-CCD6-45CD-8771-0673C5D1B7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ctrTitle"/>
          </p:nvPr>
        </p:nvSpPr>
        <p:spPr>
          <a:xfrm>
            <a:off x="1249705" y="2092834"/>
            <a:ext cx="5480704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dirty="0">
                <a:latin typeface="Berlin Sans FB Demi" panose="020E0802020502020306" pitchFamily="34" charset="0"/>
                <a:cs typeface="Aharoni" panose="020B0604020202020204" pitchFamily="2" charset="-79"/>
              </a:rPr>
              <a:t>CASO CLÍNICO NEUMOLOGÍA</a:t>
            </a:r>
            <a:endParaRPr sz="5400" dirty="0">
              <a:latin typeface="Berlin Sans FB Demi" panose="020E0802020502020306" pitchFamily="34" charset="0"/>
              <a:cs typeface="Aharoni" panose="020B0604020202020204" pitchFamily="2" charset="-79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2934B6-8AFA-4441-97EC-2166EA5C7C78}"/>
              </a:ext>
            </a:extLst>
          </p:cNvPr>
          <p:cNvSpPr txBox="1"/>
          <p:nvPr/>
        </p:nvSpPr>
        <p:spPr>
          <a:xfrm>
            <a:off x="1371600" y="3370521"/>
            <a:ext cx="4784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 Paz Giménez Richarte – 2449</a:t>
            </a:r>
          </a:p>
          <a:p>
            <a:pPr algn="r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Aprobado por la Dra. García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Sevila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HGUA – Universidad Miguel Hernández</a:t>
            </a:r>
          </a:p>
        </p:txBody>
      </p:sp>
      <p:pic>
        <p:nvPicPr>
          <p:cNvPr id="1028" name="Picture 4" descr="Resultado de imagen de universidad umh png">
            <a:extLst>
              <a:ext uri="{FF2B5EF4-FFF2-40B4-BE49-F238E27FC236}">
                <a16:creationId xmlns:a16="http://schemas.microsoft.com/office/drawing/2014/main" id="{0DB015F5-2714-47C7-BBD3-7FEB04E2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7" y="-255182"/>
            <a:ext cx="1453405" cy="17729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DFB5B-074D-473E-8704-CA1608DA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42" y="202312"/>
            <a:ext cx="5889900" cy="641100"/>
          </a:xfrm>
        </p:spPr>
        <p:txBody>
          <a:bodyPr/>
          <a:lstStyle/>
          <a:p>
            <a:r>
              <a:rPr lang="es-ES" b="0" u="sng" dirty="0">
                <a:latin typeface="Berlin Sans FB Demi" panose="020E0802020502020306" pitchFamily="34" charset="0"/>
              </a:rPr>
              <a:t>DATOS CLÍNICOS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6C3673-2043-413E-BEB0-19A34F50E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42" y="831850"/>
            <a:ext cx="6459252" cy="4114801"/>
          </a:xfrm>
        </p:spPr>
        <p:txBody>
          <a:bodyPr/>
          <a:lstStyle/>
          <a:p>
            <a:pPr marL="101600" indent="0" algn="just">
              <a:buNone/>
            </a:pPr>
            <a:r>
              <a:rPr lang="es-E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Enfermedad actual: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Varón de 81 años que acude a urgencias por un cuadro de 3 días de evolución de mal estado general, escalofríos y fiebre </a:t>
            </a:r>
            <a:r>
              <a:rPr lang="es-ES" sz="1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termometrada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Acompañado de tos no productiva y aumento de su disnea habitual. Refiere disminución de la ingesta de líquidos, disminución de la diuresis y edemas maleolares. No otros síntomas acompañantes. </a:t>
            </a:r>
          </a:p>
          <a:p>
            <a:pPr marL="101600" indent="0" algn="just">
              <a:buNone/>
            </a:pPr>
            <a:endParaRPr lang="es-ES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es-E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Antecedentes: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RAM. HTA, DMII. No DLP. Fumador activo de 67 a/p, hábito etílico de 1 vaso de vino al día. Hiperplasia benigna de próstata. Artrosis generalizada. </a:t>
            </a:r>
            <a:r>
              <a:rPr lang="es-ES" sz="160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SAHOS 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tratamiento con CPAP. EPOC moderado.</a:t>
            </a:r>
          </a:p>
          <a:p>
            <a:pPr marL="101600" indent="0" algn="just">
              <a:buNone/>
            </a:pP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ES" sz="1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Tratamiento habitual: tamsulosina + </a:t>
            </a:r>
            <a:r>
              <a:rPr lang="es-ES" sz="1400" i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solifenacina</a:t>
            </a:r>
            <a:r>
              <a:rPr lang="es-ES" sz="1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400" i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celebrex</a:t>
            </a:r>
            <a:r>
              <a:rPr lang="es-ES" sz="1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metformina </a:t>
            </a:r>
            <a:r>
              <a:rPr lang="es-ES" sz="1400" i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ratiopharm</a:t>
            </a:r>
            <a:r>
              <a:rPr lang="es-ES" sz="1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400" i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fluidasa</a:t>
            </a:r>
            <a:r>
              <a:rPr lang="es-ES" sz="1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400" i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olmetec</a:t>
            </a:r>
            <a:r>
              <a:rPr lang="es-ES" sz="1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plus, </a:t>
            </a:r>
            <a:r>
              <a:rPr lang="es-ES" sz="1400" i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carduran</a:t>
            </a:r>
            <a:r>
              <a:rPr lang="es-ES" sz="1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neo, </a:t>
            </a:r>
            <a:r>
              <a:rPr lang="es-ES" sz="1400" i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xoterna</a:t>
            </a:r>
            <a:r>
              <a:rPr lang="es-ES" sz="1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i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breezhaler</a:t>
            </a:r>
            <a:r>
              <a:rPr lang="es-ES" sz="1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zolpidem, </a:t>
            </a:r>
            <a:r>
              <a:rPr lang="es-ES" sz="1400" i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carreldon</a:t>
            </a:r>
            <a:r>
              <a:rPr lang="es-ES" sz="1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i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retard</a:t>
            </a:r>
            <a:r>
              <a:rPr lang="es-ES" sz="1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paracetamol, omeprazol, </a:t>
            </a:r>
            <a:r>
              <a:rPr lang="es-ES" sz="1400" i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nolotil</a:t>
            </a:r>
            <a:r>
              <a:rPr lang="es-ES" sz="1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4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endParaRPr lang="es-ES" sz="1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26BFF4-BB37-4CE3-8530-B91D5D8193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32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9742C5-4E54-4D3C-A3FB-0DCF75BC7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400" y="457200"/>
            <a:ext cx="6352926" cy="4114800"/>
          </a:xfrm>
        </p:spPr>
        <p:txBody>
          <a:bodyPr/>
          <a:lstStyle/>
          <a:p>
            <a:pPr marL="101600" indent="0" algn="just">
              <a:buNone/>
            </a:pPr>
            <a:r>
              <a:rPr lang="es-E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Exploración física (destaca): </a:t>
            </a:r>
            <a:r>
              <a:rPr lang="es-ES" sz="1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Eupneico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reposo con </a:t>
            </a:r>
            <a:r>
              <a:rPr lang="es-ES" sz="1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4lpm SatO2 90%. FR 14 rpm. Signos de deshidratación, boca seca y signo del pliegue positivo. AC rítmica, sin soplos ni roces. AP MVC con </a:t>
            </a:r>
            <a:r>
              <a:rPr lang="es-ES" sz="1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roncus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dispersos y crepitantes </a:t>
            </a:r>
            <a:r>
              <a:rPr lang="es-ES" sz="1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bibasales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EEII mínimos edemas, no signos TVP. </a:t>
            </a:r>
          </a:p>
          <a:p>
            <a:pPr marL="101600" indent="0" algn="just">
              <a:buNone/>
            </a:pPr>
            <a:endParaRPr lang="es-ES" sz="16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es-E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Exploraciones complem</a:t>
            </a:r>
            <a:r>
              <a:rPr lang="es-ES" sz="16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entarias: </a:t>
            </a:r>
            <a:endParaRPr lang="es-ES" sz="16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(destaca): </a:t>
            </a:r>
            <a:r>
              <a:rPr lang="es-ES" sz="1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linfopenia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eosinofilia, PCR 20 mg/</a:t>
            </a:r>
            <a:r>
              <a:rPr lang="es-ES" sz="1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procalcitonina 4,15 ng/</a:t>
            </a:r>
            <a:r>
              <a:rPr lang="es-ES" sz="1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 7,34, lactato 6 mmol/L. Creatinina 2,15 mg/</a:t>
            </a:r>
            <a:r>
              <a:rPr lang="es-ES" sz="1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Filtrado glomerular 27 </a:t>
            </a:r>
            <a:r>
              <a:rPr lang="es-ES" sz="1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/min</a:t>
            </a:r>
          </a:p>
          <a:p>
            <a:pPr algn="just">
              <a:buFontTx/>
              <a:buChar char="-"/>
            </a:pP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Sedimento de orina (destaca): leucocitos 5-10/campo, bacteriuria escasa, cristales de oxalato cálcico frecuentes, nitritos ++</a:t>
            </a:r>
          </a:p>
          <a:p>
            <a:pPr algn="just">
              <a:buFontTx/>
              <a:buChar char="-"/>
            </a:pP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PCR gripe: negativa.</a:t>
            </a:r>
          </a:p>
          <a:p>
            <a:pPr algn="just">
              <a:buFontTx/>
              <a:buChar char="-"/>
            </a:pP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Hemocultivos: </a:t>
            </a:r>
            <a:r>
              <a:rPr lang="es-ES" sz="1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Streptococcus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pneumoniae</a:t>
            </a: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01600" indent="0" algn="just">
              <a:buNone/>
            </a:pPr>
            <a:endParaRPr lang="es-ES" sz="16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592F39-CA3D-425C-BAD0-4E8664851F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71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884CF-909E-4B90-8A2E-36048243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76" y="1733107"/>
            <a:ext cx="2004209" cy="692048"/>
          </a:xfrm>
        </p:spPr>
        <p:txBody>
          <a:bodyPr/>
          <a:lstStyle/>
          <a:p>
            <a:pPr algn="ctr"/>
            <a:r>
              <a:rPr lang="es-ES" b="0" u="sng" dirty="0">
                <a:latin typeface="Berlin Sans FB Demi" panose="020E0802020502020306" pitchFamily="34" charset="0"/>
              </a:rPr>
              <a:t>Rx tórax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C5A883-8993-43D4-9EF2-D97721DD51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4</a:t>
            </a:fld>
            <a:endParaRPr lang="es-ES"/>
          </a:p>
        </p:txBody>
      </p:sp>
      <p:pic>
        <p:nvPicPr>
          <p:cNvPr id="7" name="Imagen 6" descr="Imagen que contiene persona, mujer, niña, sostener&#10;&#10;Descripción generada automáticamente">
            <a:extLst>
              <a:ext uri="{FF2B5EF4-FFF2-40B4-BE49-F238E27FC236}">
                <a16:creationId xmlns:a16="http://schemas.microsoft.com/office/drawing/2014/main" id="{46612B8D-19A0-4EF3-B392-BF8C77A54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867" y="0"/>
            <a:ext cx="63101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40123-4B18-4F3F-9427-C1ED9EB2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u="sng" dirty="0">
                <a:latin typeface="Berlin Sans FB Demi" panose="020E0802020502020306" pitchFamily="34" charset="0"/>
              </a:rPr>
              <a:t>DIAGNÓSTICO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BF5F5C-3B23-4069-9BC6-DD798633E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 algn="ctr">
              <a:buNone/>
            </a:pPr>
            <a:r>
              <a:rPr lang="es-E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NEUMONIA NEUMOCÓCICA LID Y LII.</a:t>
            </a:r>
          </a:p>
          <a:p>
            <a:pPr marL="101600" indent="0" algn="ctr">
              <a:buNone/>
            </a:pPr>
            <a:r>
              <a:rPr lang="es-ES" sz="1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SEPSIS DE ORIGEN RESPIRATORIO CON FRACASO RENAL.</a:t>
            </a:r>
          </a:p>
          <a:p>
            <a:pPr marL="101600" indent="0" algn="just">
              <a:buNone/>
            </a:pPr>
            <a:endParaRPr lang="es-ES" sz="1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 algn="just">
              <a:buNone/>
            </a:pPr>
            <a:r>
              <a:rPr lang="es-ES" sz="1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Infiltrado alveolar de aspecto redondeado en LII con pérdida de volumen, infiltrado menos extenso en base derecha.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9A5011-D53E-4E73-85C3-1151814D23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506224"/>
      </p:ext>
    </p:extLst>
  </p:cSld>
  <p:clrMapOvr>
    <a:masterClrMapping/>
  </p:clrMapOvr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339</Words>
  <Application>Microsoft Office PowerPoint</Application>
  <PresentationFormat>Presentación en pantalla (16:9)</PresentationFormat>
  <Paragraphs>26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Zilla Slab</vt:lpstr>
      <vt:lpstr>Zilla Slab SemiBold</vt:lpstr>
      <vt:lpstr>Red Hat Text</vt:lpstr>
      <vt:lpstr>Berlin Sans FB Demi</vt:lpstr>
      <vt:lpstr>Calibri</vt:lpstr>
      <vt:lpstr>Hume template</vt:lpstr>
      <vt:lpstr>CASO CLÍNICO NEUMOLOGÍA</vt:lpstr>
      <vt:lpstr>DATOS CLÍNICOS</vt:lpstr>
      <vt:lpstr>Presentación de PowerPoint</vt:lpstr>
      <vt:lpstr>Rx tórax</vt:lpstr>
      <vt:lpstr>DIAGNÓSTICO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NEUMOLOGÍA</dc:title>
  <dc:creator>Mari Paz Giménez Richarte</dc:creator>
  <cp:lastModifiedBy>Mari Paz Giménez Richarte</cp:lastModifiedBy>
  <cp:revision>9</cp:revision>
  <dcterms:modified xsi:type="dcterms:W3CDTF">2020-02-29T11:26:20Z</dcterms:modified>
</cp:coreProperties>
</file>