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263"/>
    <p:restoredTop sz="94700"/>
  </p:normalViewPr>
  <p:slideViewPr>
    <p:cSldViewPr snapToGrid="0" snapToObjects="1">
      <p:cViewPr varScale="1">
        <p:scale>
          <a:sx n="90" d="100"/>
          <a:sy n="90" d="100"/>
        </p:scale>
        <p:origin x="240" y="3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3/1/20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‹Nº›</a:t>
            </a:fld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295525"/>
            <a:ext cx="9601200" cy="3571875"/>
          </a:xfrm>
        </p:spPr>
        <p:txBody>
          <a:bodyPr vert="eaVert"/>
          <a:lstStyle/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3/1/20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6561" y="624156"/>
            <a:ext cx="1565766" cy="5243244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624156"/>
            <a:ext cx="8179641" cy="5243244"/>
          </a:xfrm>
        </p:spPr>
        <p:txBody>
          <a:bodyPr vert="eaVert"/>
          <a:lstStyle/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3/1/20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3/1/20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</p:spPr>
        <p:txBody>
          <a:bodyPr anchor="b">
            <a:normAutofit/>
          </a:bodyPr>
          <a:lstStyle>
            <a:lvl1pPr algn="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8908" y="6453386"/>
            <a:ext cx="162240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3/1/20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312" y="6453386"/>
            <a:ext cx="7023377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‹Nº›</a:t>
            </a:fld>
            <a:endParaRPr lang="en-US" dirty="0"/>
          </a:p>
        </p:txBody>
      </p:sp>
      <p:sp>
        <p:nvSpPr>
          <p:cNvPr id="7" name="Freeform 6" title="Crop Mark"/>
          <p:cNvSpPr/>
          <p:nvPr/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285999"/>
            <a:ext cx="4447786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5403" y="2285999"/>
            <a:ext cx="4447786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3/1/20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3/1/20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3/1/20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3/1/20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020" y="685801"/>
            <a:ext cx="5212080" cy="51752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3855720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3/1/20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‹Nº›</a:t>
            </a:fld>
            <a:endParaRPr lang="en-US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800" baseline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2120" y="0"/>
            <a:ext cx="6659880" cy="6857999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5968"/>
            <a:ext cx="3855720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3/1/20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‹Nº›</a:t>
            </a:fld>
            <a:endParaRPr lang="en-US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3/1/20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‹Nº›</a:t>
            </a:fld>
            <a:endParaRPr lang="en-US" dirty="0"/>
          </a:p>
        </p:txBody>
      </p:sp>
      <p:sp>
        <p:nvSpPr>
          <p:cNvPr id="9" name="Rectangle 8" title="Side bar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3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6912">
          <p15:clr>
            <a:srgbClr val="F26B43"/>
          </p15:clr>
        </p15:guide>
        <p15:guide id="10" pos="936">
          <p15:clr>
            <a:srgbClr val="F26B43"/>
          </p15:clr>
        </p15:guide>
        <p15:guide id="11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DEEF663-9406-BC4B-9C5F-817AC134901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ES_tradnl" sz="6000" dirty="0"/>
              <a:t>Talleres III:</a:t>
            </a:r>
            <a:br>
              <a:rPr lang="es-ES_tradnl" sz="6000" dirty="0"/>
            </a:br>
            <a:r>
              <a:rPr lang="es-ES_tradnl" sz="6000" dirty="0"/>
              <a:t>Diagnóstico por imagen (respiratorio)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952E321-D225-7E4E-A19B-7CF1AAB28F8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s-ES_tradnl" dirty="0"/>
              <a:t>Alba García Marco</a:t>
            </a:r>
          </a:p>
          <a:p>
            <a:r>
              <a:rPr lang="es-ES_tradnl" dirty="0"/>
              <a:t>Aprobado por Dr. Juan Manuel Arriero Marín</a:t>
            </a:r>
          </a:p>
        </p:txBody>
      </p:sp>
    </p:spTree>
    <p:extLst>
      <p:ext uri="{BB962C8B-B14F-4D97-AF65-F5344CB8AC3E}">
        <p14:creationId xmlns:p14="http://schemas.microsoft.com/office/powerpoint/2010/main" val="30798154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37A08A0-0784-E740-9938-3C17C644A4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85248" y="584278"/>
            <a:ext cx="10174406" cy="5830169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s-ES_tradnl" b="1" u="sng" dirty="0"/>
              <a:t>Motivo de Consulta</a:t>
            </a:r>
            <a:r>
              <a:rPr lang="es-ES_tradnl" dirty="0"/>
              <a:t>: Varón de 70 años que acude por MEG y fiebre</a:t>
            </a:r>
          </a:p>
          <a:p>
            <a:pPr marL="0" indent="0">
              <a:buNone/>
            </a:pPr>
            <a:r>
              <a:rPr lang="es-ES_tradnl" b="1" u="sng" dirty="0"/>
              <a:t>Antecedentes de interés:</a:t>
            </a:r>
            <a:endParaRPr lang="es-ES_tradnl" dirty="0"/>
          </a:p>
          <a:p>
            <a:pPr marL="0" indent="0">
              <a:buNone/>
            </a:pPr>
            <a:r>
              <a:rPr lang="es-ES_tradnl" dirty="0"/>
              <a:t>HTA. No DM, No DLP. / FA / AIT / Exfumador desde 1990 de 62 años-paquete</a:t>
            </a:r>
          </a:p>
          <a:p>
            <a:pPr marL="0" indent="0">
              <a:buNone/>
            </a:pPr>
            <a:r>
              <a:rPr lang="es-ES_tradnl" dirty="0" err="1"/>
              <a:t>Qx</a:t>
            </a:r>
            <a:r>
              <a:rPr lang="es-ES_tradnl" dirty="0"/>
              <a:t>: </a:t>
            </a:r>
            <a:r>
              <a:rPr lang="es-ES_tradnl" dirty="0" err="1"/>
              <a:t>Hernioplastia</a:t>
            </a:r>
            <a:r>
              <a:rPr lang="es-ES_tradnl" dirty="0"/>
              <a:t> inguinal D. </a:t>
            </a:r>
          </a:p>
          <a:p>
            <a:pPr marL="0" indent="0">
              <a:buNone/>
            </a:pPr>
            <a:r>
              <a:rPr lang="es-ES_tradnl" dirty="0"/>
              <a:t>Tratamiento actual: </a:t>
            </a:r>
            <a:r>
              <a:rPr lang="es-ES_tradnl" dirty="0" err="1"/>
              <a:t>Apixaban</a:t>
            </a:r>
            <a:r>
              <a:rPr lang="es-ES_tradnl" dirty="0"/>
              <a:t> 5 mg, </a:t>
            </a:r>
            <a:r>
              <a:rPr lang="es-ES_tradnl" dirty="0" err="1"/>
              <a:t>Olmesartan</a:t>
            </a:r>
            <a:r>
              <a:rPr lang="es-ES_tradnl" dirty="0"/>
              <a:t> 40 mg, </a:t>
            </a:r>
            <a:r>
              <a:rPr lang="es-ES_tradnl" dirty="0" err="1"/>
              <a:t>Bisoprolol</a:t>
            </a:r>
            <a:r>
              <a:rPr lang="es-ES_tradnl" dirty="0"/>
              <a:t> 5 mg</a:t>
            </a:r>
          </a:p>
          <a:p>
            <a:pPr marL="0" indent="0">
              <a:buNone/>
            </a:pPr>
            <a:r>
              <a:rPr lang="es-ES_tradnl" b="1" u="sng" dirty="0"/>
              <a:t>Enfermedad actual:</a:t>
            </a:r>
          </a:p>
          <a:p>
            <a:pPr marL="0" indent="0">
              <a:buNone/>
            </a:pPr>
            <a:r>
              <a:rPr lang="es-ES_tradnl" dirty="0"/>
              <a:t>Varón de 70 años que acude por MEG y fiebre de hasta 39 </a:t>
            </a:r>
            <a:r>
              <a:rPr lang="es-ES_tradnl" dirty="0" err="1"/>
              <a:t>ºC</a:t>
            </a:r>
            <a:r>
              <a:rPr lang="es-ES_tradnl" dirty="0"/>
              <a:t> de 3 días de evolución, acompañado de tos y expectoración amarillo-verdosa. Niega disnea, dolor torácico y pleurítico, ni palpitaciones. Niega náuseas y vómitos.</a:t>
            </a:r>
          </a:p>
          <a:p>
            <a:pPr marL="0" indent="0">
              <a:buNone/>
            </a:pPr>
            <a:r>
              <a:rPr lang="es-ES_tradnl" b="1" u="sng" dirty="0"/>
              <a:t>EF</a:t>
            </a:r>
            <a:r>
              <a:rPr lang="es-ES_tradnl" dirty="0"/>
              <a:t>: TA 101/67 </a:t>
            </a:r>
            <a:r>
              <a:rPr lang="es-ES_tradnl" dirty="0" err="1"/>
              <a:t>mmHg</a:t>
            </a:r>
            <a:r>
              <a:rPr lang="es-ES_tradnl" dirty="0"/>
              <a:t>; </a:t>
            </a:r>
            <a:r>
              <a:rPr lang="es-ES_tradnl" dirty="0" err="1"/>
              <a:t>Tª</a:t>
            </a:r>
            <a:r>
              <a:rPr lang="es-ES_tradnl" dirty="0"/>
              <a:t> 36,5 </a:t>
            </a:r>
            <a:r>
              <a:rPr lang="es-ES_tradnl" dirty="0" err="1"/>
              <a:t>ºC</a:t>
            </a:r>
            <a:r>
              <a:rPr lang="es-ES_tradnl"/>
              <a:t>; Sat</a:t>
            </a:r>
            <a:r>
              <a:rPr lang="es-ES_tradnl" dirty="0"/>
              <a:t> O2: 93%; FC 95 </a:t>
            </a:r>
            <a:r>
              <a:rPr lang="es-ES_tradnl" dirty="0" err="1"/>
              <a:t>lpm</a:t>
            </a:r>
            <a:r>
              <a:rPr lang="es-ES_tradnl" dirty="0"/>
              <a:t>; FR 19 rpm</a:t>
            </a:r>
          </a:p>
          <a:p>
            <a:r>
              <a:rPr lang="es-ES_tradnl" dirty="0"/>
              <a:t>Tórax: AC: arrítmico, sin soplos. AP: MVC. Crepitantes en hemitórax D (medio y base). Vibraciones bucales conservadas</a:t>
            </a:r>
          </a:p>
          <a:p>
            <a:r>
              <a:rPr lang="es-ES_tradnl" dirty="0"/>
              <a:t>Abdomen: Ruidos peristálticos conservados. Blando y </a:t>
            </a:r>
            <a:r>
              <a:rPr lang="es-ES_tradnl" dirty="0" err="1"/>
              <a:t>depresible</a:t>
            </a:r>
            <a:r>
              <a:rPr lang="es-ES_tradnl" dirty="0"/>
              <a:t>. No doloroso a la palpación.</a:t>
            </a:r>
          </a:p>
          <a:p>
            <a:r>
              <a:rPr lang="es-ES_tradnl" dirty="0"/>
              <a:t>Consciente y orientado. </a:t>
            </a:r>
          </a:p>
          <a:p>
            <a:pPr marL="0" indent="0">
              <a:buNone/>
            </a:pP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3959060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A7F8BFA-453F-674E-85FB-DA0F2AA2CE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60248" y="280780"/>
            <a:ext cx="9601200" cy="1485900"/>
          </a:xfrm>
        </p:spPr>
        <p:txBody>
          <a:bodyPr/>
          <a:lstStyle/>
          <a:p>
            <a:r>
              <a:rPr lang="es-ES_tradnl" dirty="0"/>
              <a:t>Radiografía de tórax</a:t>
            </a:r>
          </a:p>
        </p:txBody>
      </p:sp>
      <p:pic>
        <p:nvPicPr>
          <p:cNvPr id="7" name="Marcador de contenido 6">
            <a:extLst>
              <a:ext uri="{FF2B5EF4-FFF2-40B4-BE49-F238E27FC236}">
                <a16:creationId xmlns:a16="http://schemas.microsoft.com/office/drawing/2014/main" id="{FC09957D-645D-1940-8F69-21E312B63AA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7009" t="9170" r="17371" b="4494"/>
          <a:stretch/>
        </p:blipFill>
        <p:spPr>
          <a:xfrm>
            <a:off x="914400" y="1023730"/>
            <a:ext cx="5499653" cy="5426765"/>
          </a:xfr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1AA13C34-C76C-9745-8683-333C57CCAA3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023" t="3538" r="18324" b="11762"/>
          <a:stretch/>
        </p:blipFill>
        <p:spPr>
          <a:xfrm>
            <a:off x="6652592" y="1023730"/>
            <a:ext cx="5326978" cy="5401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8266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87D0E96-A5BC-6B4A-9F42-0BAAD4C9A0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Diagnóstico: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531EC58-8F32-FD42-8EB8-2CC001E05B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ES_tradnl" sz="4000" dirty="0"/>
              <a:t>Neumonía adquirida en la comunidad en Lóbulo Medio. </a:t>
            </a:r>
          </a:p>
        </p:txBody>
      </p:sp>
    </p:spTree>
    <p:extLst>
      <p:ext uri="{BB962C8B-B14F-4D97-AF65-F5344CB8AC3E}">
        <p14:creationId xmlns:p14="http://schemas.microsoft.com/office/powerpoint/2010/main" val="4153775901"/>
      </p:ext>
    </p:extLst>
  </p:cSld>
  <p:clrMapOvr>
    <a:masterClrMapping/>
  </p:clrMapOvr>
</p:sld>
</file>

<file path=ppt/theme/theme1.xml><?xml version="1.0" encoding="utf-8"?>
<a:theme xmlns:a="http://schemas.openxmlformats.org/drawingml/2006/main" name="Recorte">
  <a:themeElements>
    <a:clrScheme name="Crop">
      <a:dk1>
        <a:sysClr val="windowText" lastClr="000000"/>
      </a:dk1>
      <a:lt1>
        <a:sysClr val="window" lastClr="FFFFFF"/>
      </a:lt1>
      <a:dk2>
        <a:srgbClr val="191B0E"/>
      </a:dk2>
      <a:lt2>
        <a:srgbClr val="EFEDE3"/>
      </a:lt2>
      <a:accent1>
        <a:srgbClr val="8C8D86"/>
      </a:accent1>
      <a:accent2>
        <a:srgbClr val="E6C069"/>
      </a:accent2>
      <a:accent3>
        <a:srgbClr val="897B61"/>
      </a:accent3>
      <a:accent4>
        <a:srgbClr val="8DAB8E"/>
      </a:accent4>
      <a:accent5>
        <a:srgbClr val="77A2BB"/>
      </a:accent5>
      <a:accent6>
        <a:srgbClr val="E28394"/>
      </a:accent6>
      <a:hlink>
        <a:srgbClr val="77A2BB"/>
      </a:hlink>
      <a:folHlink>
        <a:srgbClr val="957A99"/>
      </a:folHlink>
    </a:clrScheme>
    <a:fontScheme name="Crop">
      <a:maj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rop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CE19780C-D67D-4C13-9DE9-A52BC3BA51B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Recorte</Template>
  <TotalTime>51</TotalTime>
  <Words>205</Words>
  <Application>Microsoft Macintosh PowerPoint</Application>
  <PresentationFormat>Panorámica</PresentationFormat>
  <Paragraphs>17</Paragraphs>
  <Slides>4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1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4</vt:i4>
      </vt:variant>
    </vt:vector>
  </HeadingPairs>
  <TitlesOfParts>
    <vt:vector size="6" baseType="lpstr">
      <vt:lpstr>Franklin Gothic Book</vt:lpstr>
      <vt:lpstr>Recorte</vt:lpstr>
      <vt:lpstr>Talleres III: Diagnóstico por imagen (respiratorio)</vt:lpstr>
      <vt:lpstr>Presentación de PowerPoint</vt:lpstr>
      <vt:lpstr>Radiografía de tórax</vt:lpstr>
      <vt:lpstr>Diagnóstico: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Talleres III: Diagnístico por imagen (Digestivo)</dc:title>
  <dc:creator>Usuario de Microsoft Office</dc:creator>
  <cp:lastModifiedBy>Usuario de Microsoft Office</cp:lastModifiedBy>
  <cp:revision>11</cp:revision>
  <dcterms:created xsi:type="dcterms:W3CDTF">2020-02-11T19:17:00Z</dcterms:created>
  <dcterms:modified xsi:type="dcterms:W3CDTF">2020-03-01T20:06:16Z</dcterms:modified>
</cp:coreProperties>
</file>