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180475-1AAB-4372-9173-9812C5C9C96E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8157-3928-48EE-8206-04BA29568825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/>
          <a:lstStyle/>
          <a:p>
            <a:r>
              <a:rPr lang="es-ES" dirty="0"/>
              <a:t>Aprobado por Dra</a:t>
            </a:r>
            <a:r>
              <a:rPr lang="es-ES" dirty="0" smtClean="0"/>
              <a:t>. MASIÁ</a:t>
            </a:r>
            <a:endParaRPr lang="es-ES" dirty="0"/>
          </a:p>
          <a:p>
            <a:r>
              <a:rPr lang="es-ES" dirty="0"/>
              <a:t>Paula Mª Urbán Garbayo (nº exp: 2263)</a:t>
            </a:r>
          </a:p>
          <a:p>
            <a:r>
              <a:rPr lang="es-ES" dirty="0"/>
              <a:t>Servicio de </a:t>
            </a:r>
            <a:r>
              <a:rPr lang="es-ES" dirty="0" smtClean="0"/>
              <a:t>ENFERMEDADES INFECCIOSAS- </a:t>
            </a:r>
            <a:r>
              <a:rPr lang="es-ES" dirty="0"/>
              <a:t>HGUE</a:t>
            </a:r>
          </a:p>
          <a:p>
            <a:r>
              <a:rPr lang="es-ES" dirty="0"/>
              <a:t>Curso 2019-2020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Talleres integrados III: Diagnóstico a primera vista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6444"/>
            <a:ext cx="40782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1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DEL CASO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200" dirty="0" smtClean="0"/>
              <a:t>Mujer de 16 años que ingresa por </a:t>
            </a:r>
            <a:r>
              <a:rPr lang="es-ES" sz="2200" b="1" dirty="0" err="1" smtClean="0"/>
              <a:t>odinofagia</a:t>
            </a:r>
            <a:endParaRPr lang="es-ES" sz="2200" b="1" dirty="0" smtClean="0"/>
          </a:p>
          <a:p>
            <a:endParaRPr lang="es-ES" sz="2200" b="1" dirty="0" smtClean="0"/>
          </a:p>
          <a:p>
            <a:r>
              <a:rPr lang="es-ES" sz="2200" dirty="0" smtClean="0"/>
              <a:t>No </a:t>
            </a:r>
            <a:r>
              <a:rPr lang="es-ES" sz="2200" dirty="0" err="1" smtClean="0"/>
              <a:t>RAMc</a:t>
            </a:r>
            <a:r>
              <a:rPr lang="es-ES" sz="2200" dirty="0" smtClean="0"/>
              <a:t>, no HTA, DM ni DLP. Sin antecedentes de interés</a:t>
            </a:r>
          </a:p>
          <a:p>
            <a:endParaRPr lang="es-ES" sz="2200" dirty="0" smtClean="0"/>
          </a:p>
          <a:p>
            <a:r>
              <a:rPr lang="es-ES" sz="2200" dirty="0" smtClean="0"/>
              <a:t>ENFERMEDAD ACTUAL: Mujer de 16 años que acude por </a:t>
            </a:r>
            <a:r>
              <a:rPr lang="es-ES" sz="2200" dirty="0" err="1" smtClean="0"/>
              <a:t>odinofagia</a:t>
            </a:r>
            <a:r>
              <a:rPr lang="es-ES" sz="2200" dirty="0" smtClean="0"/>
              <a:t> de 4 días de evolución. Fue vista </a:t>
            </a:r>
            <a:r>
              <a:rPr lang="es-ES" sz="2200" u="sng" dirty="0" smtClean="0"/>
              <a:t>hace 3 días </a:t>
            </a:r>
            <a:r>
              <a:rPr lang="es-ES" sz="2200" dirty="0" smtClean="0"/>
              <a:t>por ORL y se diagnosticó de </a:t>
            </a:r>
            <a:r>
              <a:rPr lang="es-ES" sz="2200" u="sng" dirty="0" smtClean="0"/>
              <a:t>amigdalitis aguda </a:t>
            </a:r>
            <a:r>
              <a:rPr lang="es-ES" sz="2200" dirty="0" err="1" smtClean="0"/>
              <a:t>pautádose</a:t>
            </a:r>
            <a:r>
              <a:rPr lang="es-ES" sz="2200" dirty="0" smtClean="0"/>
              <a:t> </a:t>
            </a:r>
            <a:r>
              <a:rPr lang="es-ES" sz="2200" u="sng" dirty="0" err="1" smtClean="0"/>
              <a:t>cefuroxima</a:t>
            </a:r>
            <a:r>
              <a:rPr lang="es-ES" sz="2200" dirty="0" smtClean="0"/>
              <a:t>. </a:t>
            </a:r>
            <a:r>
              <a:rPr lang="es-ES" sz="2200" b="1" dirty="0" smtClean="0"/>
              <a:t>Refiere no mejoría pese al tratamiento</a:t>
            </a:r>
            <a:r>
              <a:rPr lang="es-ES" sz="2200" dirty="0" smtClean="0"/>
              <a:t>, dolor abdominal, náuseas sin vómitos. Fiebre de hasta 38ºC día previo</a:t>
            </a:r>
          </a:p>
          <a:p>
            <a:endParaRPr lang="es-ES" sz="2200" dirty="0" smtClean="0"/>
          </a:p>
          <a:p>
            <a:r>
              <a:rPr lang="es-ES" sz="2200" dirty="0" smtClean="0"/>
              <a:t>EXPLORACIÓN FÍSICA: BEG, Afebril. </a:t>
            </a:r>
            <a:r>
              <a:rPr lang="es-ES" sz="2200" b="1" dirty="0" smtClean="0"/>
              <a:t>Adenopatías  cervicales</a:t>
            </a:r>
            <a:r>
              <a:rPr lang="es-ES" sz="2200" dirty="0" smtClean="0"/>
              <a:t> dolorosas a la palpación. Exploración abdominal anodina</a:t>
            </a:r>
          </a:p>
          <a:p>
            <a:endParaRPr lang="es-ES" sz="2200" dirty="0" smtClean="0"/>
          </a:p>
          <a:p>
            <a:r>
              <a:rPr lang="es-ES" sz="2200" dirty="0" smtClean="0"/>
              <a:t>AS (destaca): leucocitos </a:t>
            </a:r>
            <a:r>
              <a:rPr lang="es-ES" sz="2200" smtClean="0"/>
              <a:t>13000 </a:t>
            </a:r>
            <a:r>
              <a:rPr lang="es-ES" sz="2200" b="1" smtClean="0"/>
              <a:t>(57,7% </a:t>
            </a:r>
            <a:r>
              <a:rPr lang="es-ES" sz="2200" b="1" dirty="0" smtClean="0"/>
              <a:t>linfocitos), </a:t>
            </a:r>
            <a:r>
              <a:rPr lang="es-ES" sz="2200" b="1" smtClean="0"/>
              <a:t>linfocitos 7500</a:t>
            </a:r>
            <a:r>
              <a:rPr lang="es-ES" sz="2200" dirty="0" smtClean="0"/>
              <a:t>, </a:t>
            </a:r>
            <a:r>
              <a:rPr lang="es-ES" sz="2200" b="1" dirty="0" smtClean="0"/>
              <a:t>GOT 106, GPT 253</a:t>
            </a:r>
            <a:r>
              <a:rPr lang="es-ES" sz="2200" dirty="0" smtClean="0"/>
              <a:t>, GGT 206, FA 244 LDH 468, </a:t>
            </a:r>
            <a:r>
              <a:rPr lang="es-ES" sz="2200" b="1" dirty="0" smtClean="0"/>
              <a:t>PCR21</a:t>
            </a:r>
            <a:endParaRPr lang="es-ES" sz="22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65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EXPLORACIÓN ORL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12655" cy="41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9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3255240"/>
            <a:ext cx="8503920" cy="965848"/>
          </a:xfrm>
        </p:spPr>
        <p:txBody>
          <a:bodyPr/>
          <a:lstStyle/>
          <a:p>
            <a:pPr algn="ctr"/>
            <a:r>
              <a:rPr lang="es-ES" b="1" dirty="0" smtClean="0"/>
              <a:t>Mononucleosis infecciosa por Virus Epstein-Barr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1772816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F388C"/>
              </a:buClr>
              <a:buSzPct val="85000"/>
              <a:buFont typeface="Wingdings 2"/>
              <a:buChar char=""/>
            </a:pPr>
            <a:r>
              <a:rPr lang="es-ES" sz="2200" b="1" dirty="0">
                <a:solidFill>
                  <a:prstClr val="black"/>
                </a:solidFill>
              </a:rPr>
              <a:t>Serología </a:t>
            </a:r>
            <a:r>
              <a:rPr lang="es-ES" sz="2200" dirty="0">
                <a:solidFill>
                  <a:prstClr val="black"/>
                </a:solidFill>
              </a:rPr>
              <a:t>(destaca): </a:t>
            </a:r>
            <a:r>
              <a:rPr lang="es-ES" sz="2200" b="1" dirty="0">
                <a:solidFill>
                  <a:srgbClr val="E40059"/>
                </a:solidFill>
              </a:rPr>
              <a:t>Paul </a:t>
            </a:r>
            <a:r>
              <a:rPr lang="es-ES" sz="2200" b="1" dirty="0" err="1">
                <a:solidFill>
                  <a:srgbClr val="E40059"/>
                </a:solidFill>
              </a:rPr>
              <a:t>Bunnell</a:t>
            </a:r>
            <a:r>
              <a:rPr lang="es-ES" sz="2200" b="1" dirty="0">
                <a:solidFill>
                  <a:srgbClr val="E40059"/>
                </a:solidFill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3826083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</TotalTime>
  <Words>169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Civil</vt:lpstr>
      <vt:lpstr>Talleres integrados III: Diagnóstico a primera vista</vt:lpstr>
      <vt:lpstr>PRESENTACIÓN DEL CASO</vt:lpstr>
      <vt:lpstr>EXPLORACIÓN ORL</vt:lpstr>
      <vt:lpstr>DIAGNÓSTICO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User</dc:creator>
  <cp:lastModifiedBy>User</cp:lastModifiedBy>
  <cp:revision>5</cp:revision>
  <dcterms:created xsi:type="dcterms:W3CDTF">2020-02-24T17:48:01Z</dcterms:created>
  <dcterms:modified xsi:type="dcterms:W3CDTF">2020-03-03T10:01:50Z</dcterms:modified>
</cp:coreProperties>
</file>