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9C0AC-DDDE-45C9-865E-9445FF4D0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8F6BBB2-91F8-4DE0-BBE6-8C4E1C31B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C05766-D271-4101-AC1C-5A18D26A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08E1-5E0F-46E5-A832-9623B6655355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94EDC8-88B0-45D3-8D3D-C1B872AEA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B0CFC7-6DBE-4AC7-8A14-8344E139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88CD-3433-4C42-B04E-C99A0CEAB8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21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56232-5A18-41C4-B5DA-7B98DE74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89DEF4-DEDF-49B4-AE83-0ACF74549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D3BCA2-CFC1-45EA-A1DD-38275B8D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08E1-5E0F-46E5-A832-9623B6655355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9CC43D-70BB-4191-925C-8E9E2053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247551-F0E3-48D9-A2EA-A772A6315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88CD-3433-4C42-B04E-C99A0CEAB8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4856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F1A8A0-24FD-4C55-A497-3F2258F84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310A10-B8C2-4C8C-B2F6-F29AB09EF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4B95C5-AA1E-4243-A172-22EA848D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08E1-5E0F-46E5-A832-9623B6655355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AA200E-38FF-44DE-8F8E-97C7C7B83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54BA0B-9F2B-4C48-B8CB-DA933BF5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88CD-3433-4C42-B04E-C99A0CEAB8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7519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53472-DCCC-4FDE-A682-C3554539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1BF595-48AD-43FB-8C5F-B3317DFC8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784D6-0621-4B78-AF64-66F27F7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08E1-5E0F-46E5-A832-9623B6655355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0EBDB3-4823-44E7-8B22-8BCA0993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DFF4CD-E1F1-4974-9D56-89FF91FA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88CD-3433-4C42-B04E-C99A0CEAB8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00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0DBB3-235E-4633-A487-C15A709C6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7BEC9F-065E-47F8-8D2E-A2490A23D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57D4E7-8C06-47B1-856D-411D6918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08E1-5E0F-46E5-A832-9623B6655355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5E7C3A-1DF0-401B-9D32-3FBF4FFC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A897B8-93E9-4CC6-BA65-DEC897D8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88CD-3433-4C42-B04E-C99A0CEAB8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0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E1EDE-4208-4D60-9DAE-6F2F11888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8FCD60-E92D-4ED8-82E9-998458818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349903-4E84-4421-93F8-53A51A318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C4F63D-EC58-4F42-9362-57A0E73D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08E1-5E0F-46E5-A832-9623B6655355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5B8C38-F804-41E1-B914-C1645F67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01A722-ED93-4A0E-8990-30069916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88CD-3433-4C42-B04E-C99A0CEAB8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704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78AB6-02A5-46BF-B3AA-4F55E843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E76EB1-DC8D-4E6A-AA88-2765804F0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0957BB-F72F-4126-A36F-F8787AA54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CE48F8-81C8-427D-B2BB-11A023F3E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53F458-95C0-4CC2-9F49-A74DCD626A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5C9A40-3EAC-46AD-AE6E-E1AFE69A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08E1-5E0F-46E5-A832-9623B6655355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35C142F-E833-4204-91BE-0496AAA5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01D06C-3D5E-4141-B200-E15B1BCFE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88CD-3433-4C42-B04E-C99A0CEAB8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68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E4554-F77C-49C4-A397-467B8BF0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5DC2A08-A1E8-4DA5-8197-BCA8E019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08E1-5E0F-46E5-A832-9623B6655355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CE1E74-A552-4EF7-8493-3764EFAD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DDE948-BFE8-419C-8DF8-E1B45DF3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88CD-3433-4C42-B04E-C99A0CEAB8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46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1A3286-1655-4219-8851-810448ED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08E1-5E0F-46E5-A832-9623B6655355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4604BED-5D31-407B-B64E-3ACFEAE2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6937B8-08D0-453A-9EFF-7365BDD7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88CD-3433-4C42-B04E-C99A0CEAB8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84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443BDB-F55D-47B9-ABA3-5D9FFA7A7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F2FA0F-C1DE-4078-BC00-A4B68723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C4EBE9-EA02-4117-84C4-F912DA778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7DF16A-D46B-4711-8E84-24B36495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08E1-5E0F-46E5-A832-9623B6655355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1C1D30-DA5D-4961-98A4-3F3139FE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FB0791-5331-450F-92BC-368F4F98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88CD-3433-4C42-B04E-C99A0CEAB8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2638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5B846-C8C6-4C71-97B5-5E1872E2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9568A9-760B-4E3B-92A3-A9D7C0E5D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A62D2C-7C99-4A47-9F62-0F4F06D2B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FBDCD3-CC53-4EED-ADC6-DCF29F37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08E1-5E0F-46E5-A832-9623B6655355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588908-6794-42A0-BB6B-C55B7C7E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68B1E3-1153-4114-A27E-390C7A82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288CD-3433-4C42-B04E-C99A0CEAB8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798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704DF84-47A7-4BBA-8F1D-4DCE2108E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3578E6-2607-4D2D-BA84-79B7D1422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12EED2-428A-4AB8-BE9C-2216DC256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E08E1-5E0F-46E5-A832-9623B6655355}" type="datetimeFigureOut">
              <a:rPr lang="es-ES" smtClean="0"/>
              <a:t>27/02/2020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5F1A86-2A7B-4DBC-A249-96F85EEA5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402467-E953-464D-80FF-5E8DA5525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88CD-3433-4C42-B04E-C99A0CEAB8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04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72;p12">
            <a:extLst>
              <a:ext uri="{FF2B5EF4-FFF2-40B4-BE49-F238E27FC236}">
                <a16:creationId xmlns:a16="http://schemas.microsoft.com/office/drawing/2014/main" id="{35F78D2C-0EF9-40CC-9BA3-58F8CFA4C87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28634" y="1551137"/>
            <a:ext cx="4805996" cy="1401448"/>
          </a:xfrm>
          <a:prstGeom prst="rect">
            <a:avLst/>
          </a:prstGeom>
        </p:spPr>
        <p:txBody>
          <a:bodyPr spcFirstLastPara="1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dirty="0">
                <a:solidFill>
                  <a:srgbClr val="000000"/>
                </a:solidFill>
                <a:latin typeface="Berlin Sans FB Demi" panose="020E0802020502020306" pitchFamily="34" charset="0"/>
              </a:rPr>
              <a:t>CASO CLÍNICO NEUMOLOGÍA</a:t>
            </a:r>
            <a:br>
              <a:rPr lang="es-ES" sz="2400" dirty="0">
                <a:solidFill>
                  <a:srgbClr val="000000"/>
                </a:solidFill>
              </a:rPr>
            </a:br>
            <a:br>
              <a:rPr lang="es-ES" sz="2400" dirty="0">
                <a:solidFill>
                  <a:srgbClr val="000000"/>
                </a:solidFill>
              </a:rPr>
            </a:b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Resultado de imagen de pulmones png">
            <a:extLst>
              <a:ext uri="{FF2B5EF4-FFF2-40B4-BE49-F238E27FC236}">
                <a16:creationId xmlns:a16="http://schemas.microsoft.com/office/drawing/2014/main" id="{B3935318-58BC-4223-A321-6EF12125B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5" r="6010" b="1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02D9221-9CBF-4467-B292-00554C32C219}"/>
              </a:ext>
            </a:extLst>
          </p:cNvPr>
          <p:cNvSpPr txBox="1"/>
          <p:nvPr/>
        </p:nvSpPr>
        <p:spPr>
          <a:xfrm>
            <a:off x="7583626" y="4319403"/>
            <a:ext cx="405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Mari Paz Giménez Richarte 2449</a:t>
            </a:r>
            <a:br>
              <a:rPr lang="es-ES" dirty="0"/>
            </a:br>
            <a:r>
              <a:rPr lang="es-ES" dirty="0"/>
              <a:t>Aprobado por la Dra. García </a:t>
            </a:r>
            <a:r>
              <a:rPr lang="es-ES" dirty="0" err="1"/>
              <a:t>Sevila</a:t>
            </a:r>
            <a:br>
              <a:rPr lang="es-ES" dirty="0"/>
            </a:br>
            <a:r>
              <a:rPr lang="es-ES" dirty="0"/>
              <a:t>HGUA – Universidad Miguel Hernández</a:t>
            </a:r>
          </a:p>
        </p:txBody>
      </p:sp>
      <p:pic>
        <p:nvPicPr>
          <p:cNvPr id="1026" name="Picture 2" descr="Resultado de imagen de universidad umh png">
            <a:extLst>
              <a:ext uri="{FF2B5EF4-FFF2-40B4-BE49-F238E27FC236}">
                <a16:creationId xmlns:a16="http://schemas.microsoft.com/office/drawing/2014/main" id="{12A13157-93DF-4959-B4AF-DB27D1FD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0" y="6089370"/>
            <a:ext cx="1873994" cy="7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2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7FA3-D25C-407E-9BD2-97B39CE62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788"/>
            <a:ext cx="10515600" cy="1325563"/>
          </a:xfrm>
        </p:spPr>
        <p:txBody>
          <a:bodyPr>
            <a:normAutofit/>
          </a:bodyPr>
          <a:lstStyle/>
          <a:p>
            <a:r>
              <a:rPr lang="es-ES" sz="2800" u="sng" dirty="0">
                <a:latin typeface="Berlin Sans FB Demi" panose="020E0802020502020306" pitchFamily="34" charset="0"/>
              </a:rPr>
              <a:t>DATOS CLÍNICOS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E55BE1-39DF-4A05-9DB9-592A99377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2143"/>
            <a:ext cx="10515600" cy="542676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sz="1900" b="1" i="1" dirty="0"/>
              <a:t>Enfermedad actual</a:t>
            </a:r>
            <a:r>
              <a:rPr lang="es-ES" sz="1900" i="1" dirty="0"/>
              <a:t>: </a:t>
            </a:r>
            <a:r>
              <a:rPr lang="es-ES" sz="1900" dirty="0"/>
              <a:t>Varón de 74 años que acude a urgencias por debilidad generalizada de predominio en MMII, pérdida de apetito y pérdida de peso en los últimos 3 meses con empeoramiento en la última semana. Acompañado de aumento de su disnea habitual sin tos ni expectoración. Refiere epistaxis y heces con sangre ocasionales. No náuseas ni vómitos. No fiebre. No otra sintomatología acompañante. </a:t>
            </a:r>
          </a:p>
          <a:p>
            <a:pPr marL="0" indent="0" algn="just">
              <a:buNone/>
            </a:pPr>
            <a:endParaRPr lang="es-ES" sz="1900" b="1" i="1" dirty="0"/>
          </a:p>
          <a:p>
            <a:pPr marL="0" indent="0" algn="just">
              <a:buNone/>
            </a:pPr>
            <a:r>
              <a:rPr lang="es-ES" sz="1900" b="1" i="1" dirty="0"/>
              <a:t>Antecedentes: </a:t>
            </a:r>
            <a:r>
              <a:rPr lang="es-ES" sz="1900" dirty="0"/>
              <a:t>no RAM. HTA, DLP, no DM. Exfumador de 40 </a:t>
            </a:r>
            <a:r>
              <a:rPr lang="es-ES" sz="1900" dirty="0" err="1"/>
              <a:t>cig</a:t>
            </a:r>
            <a:r>
              <a:rPr lang="es-ES" sz="1900" dirty="0"/>
              <a:t>/día hasta hace 5 meses. Abuso de alcohol hasta hace 5 años. Valvulopatía mitral degenerativa con insuficiencia ligera-modera estable. FA persistente anticoagulada. Cefalea tensional y lesiones isquémicas crónicas en territorio ACM derecha en seguimiento por neurología. Divertículos en sigma. </a:t>
            </a:r>
            <a:r>
              <a:rPr lang="es-ES" sz="1900" dirty="0" err="1"/>
              <a:t>Microlitiasis</a:t>
            </a:r>
            <a:r>
              <a:rPr lang="es-ES" sz="1900" dirty="0"/>
              <a:t> biliar. Hipoacusia. </a:t>
            </a:r>
          </a:p>
          <a:p>
            <a:pPr marL="0" indent="0" algn="just">
              <a:buNone/>
            </a:pPr>
            <a:r>
              <a:rPr lang="es-ES" sz="1900" dirty="0"/>
              <a:t>	</a:t>
            </a:r>
            <a:r>
              <a:rPr lang="es-ES" sz="1700" i="1" dirty="0"/>
              <a:t>Tratamiento habitual: atorvastatina, omeprazol, </a:t>
            </a:r>
            <a:r>
              <a:rPr lang="es-ES" sz="1700" i="1" dirty="0" err="1"/>
              <a:t>diprosalic</a:t>
            </a:r>
            <a:r>
              <a:rPr lang="es-ES" sz="1700" i="1" dirty="0"/>
              <a:t>, </a:t>
            </a:r>
            <a:r>
              <a:rPr lang="es-ES" sz="1700" i="1" dirty="0" err="1"/>
              <a:t>bisoprolol</a:t>
            </a:r>
            <a:r>
              <a:rPr lang="es-ES" sz="1700" i="1" dirty="0"/>
              <a:t>, </a:t>
            </a:r>
            <a:r>
              <a:rPr lang="es-ES" sz="1700" i="1" dirty="0" err="1"/>
              <a:t>ferplex</a:t>
            </a:r>
            <a:r>
              <a:rPr lang="es-ES" sz="1700" i="1" dirty="0"/>
              <a:t>, </a:t>
            </a:r>
            <a:r>
              <a:rPr lang="es-ES" sz="1700" i="1" dirty="0" err="1"/>
              <a:t>dumirox</a:t>
            </a:r>
            <a:r>
              <a:rPr lang="es-ES" sz="1700" i="1" dirty="0"/>
              <a:t>, </a:t>
            </a:r>
            <a:r>
              <a:rPr lang="es-ES" sz="1700" i="1" dirty="0" err="1"/>
              <a:t>halcion</a:t>
            </a:r>
            <a:r>
              <a:rPr lang="es-ES" sz="1700" i="1" dirty="0"/>
              <a:t>, </a:t>
            </a:r>
            <a:r>
              <a:rPr lang="es-ES" sz="1700" i="1" dirty="0" err="1"/>
              <a:t>lexatin</a:t>
            </a:r>
            <a:r>
              <a:rPr lang="es-ES" sz="1700" i="1" dirty="0"/>
              <a:t>, </a:t>
            </a:r>
            <a:r>
              <a:rPr lang="es-ES" sz="1700" i="1" dirty="0" err="1"/>
              <a:t>pradaxa</a:t>
            </a:r>
            <a:r>
              <a:rPr lang="es-ES" sz="1700" i="1" dirty="0"/>
              <a:t>. </a:t>
            </a:r>
          </a:p>
          <a:p>
            <a:pPr marL="0" indent="0" algn="just">
              <a:buNone/>
            </a:pPr>
            <a:r>
              <a:rPr lang="es-ES" sz="1900" b="1" i="1" dirty="0"/>
              <a:t>Exploración física (destaca): </a:t>
            </a:r>
            <a:r>
              <a:rPr lang="es-ES" sz="1900" dirty="0"/>
              <a:t>FC 118 </a:t>
            </a:r>
            <a:r>
              <a:rPr lang="es-ES" sz="1900" dirty="0" err="1"/>
              <a:t>lpm</a:t>
            </a:r>
            <a:r>
              <a:rPr lang="es-ES" sz="1900" dirty="0"/>
              <a:t>, SatO2 basal 94%, TA 99/71 </a:t>
            </a:r>
            <a:r>
              <a:rPr lang="es-ES" sz="1900" dirty="0" err="1"/>
              <a:t>mmHg</a:t>
            </a:r>
            <a:r>
              <a:rPr lang="es-ES" sz="1900" dirty="0"/>
              <a:t>.  Caquexia. Deshidratado, singo del pliegue positivo. AC arrítmica sin soplos. AP MVC sin ruidos sobreañadidos. EEII no edemas ni signos de TVP. </a:t>
            </a:r>
          </a:p>
          <a:p>
            <a:pPr marL="0" indent="0" algn="just">
              <a:buNone/>
            </a:pPr>
            <a:r>
              <a:rPr lang="es-ES" sz="1900" b="1" i="1" dirty="0"/>
              <a:t>Exploraciones complementarias: </a:t>
            </a:r>
          </a:p>
          <a:p>
            <a:pPr algn="just">
              <a:buFontTx/>
              <a:buChar char="-"/>
            </a:pPr>
            <a:r>
              <a:rPr lang="es-ES" sz="1900" b="1" dirty="0"/>
              <a:t>AS (destaca): </a:t>
            </a:r>
            <a:r>
              <a:rPr lang="es-ES" sz="1900" dirty="0"/>
              <a:t>PCR 20 mg/</a:t>
            </a:r>
            <a:r>
              <a:rPr lang="es-ES" sz="1900" dirty="0" err="1"/>
              <a:t>dL</a:t>
            </a:r>
            <a:r>
              <a:rPr lang="es-ES" sz="1900" dirty="0"/>
              <a:t>, </a:t>
            </a:r>
            <a:r>
              <a:rPr lang="es-ES" sz="1900" dirty="0" err="1"/>
              <a:t>proBNP</a:t>
            </a:r>
            <a:r>
              <a:rPr lang="es-ES" sz="1900" dirty="0"/>
              <a:t> 1767 </a:t>
            </a:r>
            <a:r>
              <a:rPr lang="es-ES" sz="1900" dirty="0" err="1"/>
              <a:t>pg</a:t>
            </a:r>
            <a:r>
              <a:rPr lang="es-ES" sz="1900" dirty="0"/>
              <a:t>/</a:t>
            </a:r>
            <a:r>
              <a:rPr lang="es-ES" sz="1900" dirty="0" err="1"/>
              <a:t>mL</a:t>
            </a:r>
            <a:r>
              <a:rPr lang="es-ES" sz="1900" dirty="0"/>
              <a:t>, troponina T 26 ng/</a:t>
            </a:r>
            <a:r>
              <a:rPr lang="es-ES" sz="1900" dirty="0" err="1"/>
              <a:t>dL</a:t>
            </a:r>
            <a:r>
              <a:rPr lang="es-ES" sz="1900" dirty="0"/>
              <a:t>, leucocitos 16, neutrófilos 80%</a:t>
            </a:r>
          </a:p>
          <a:p>
            <a:pPr algn="just">
              <a:buFontTx/>
              <a:buChar char="-"/>
            </a:pPr>
            <a:r>
              <a:rPr lang="es-ES" sz="1900" b="1" dirty="0"/>
              <a:t>Gasometría arterial (destaca): </a:t>
            </a:r>
            <a:r>
              <a:rPr lang="es-ES" sz="1900" dirty="0"/>
              <a:t>pH 7,43, pCO2 38 </a:t>
            </a:r>
            <a:r>
              <a:rPr lang="es-ES" sz="1900" dirty="0" err="1"/>
              <a:t>mmHg</a:t>
            </a:r>
            <a:r>
              <a:rPr lang="es-ES" sz="1900" dirty="0"/>
              <a:t>, pO2 63mmHg, HCO3 26 mmol/L, </a:t>
            </a:r>
            <a:r>
              <a:rPr lang="es-ES" sz="1900" dirty="0" err="1"/>
              <a:t>lactaco</a:t>
            </a:r>
            <a:r>
              <a:rPr lang="es-ES" sz="1900" dirty="0"/>
              <a:t> 1,8 mmol/L</a:t>
            </a:r>
          </a:p>
          <a:p>
            <a:pPr algn="just">
              <a:buFontTx/>
              <a:buChar char="-"/>
            </a:pPr>
            <a:r>
              <a:rPr lang="es-ES" sz="1900" b="1" dirty="0"/>
              <a:t>Siguiente imagen radiológica. </a:t>
            </a:r>
          </a:p>
          <a:p>
            <a:pPr>
              <a:buFontTx/>
              <a:buChar char="-"/>
            </a:pPr>
            <a:endParaRPr lang="es-ES" sz="1600" dirty="0"/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dirty="0"/>
          </a:p>
          <a:p>
            <a:pPr marL="0" indent="0">
              <a:buNone/>
            </a:pPr>
            <a:endParaRPr lang="es-ES" sz="1600" i="1" dirty="0"/>
          </a:p>
          <a:p>
            <a:pPr marL="0" indent="0">
              <a:buNone/>
            </a:pPr>
            <a:endParaRPr lang="es-ES" sz="1600" i="1" dirty="0"/>
          </a:p>
        </p:txBody>
      </p:sp>
      <p:grpSp>
        <p:nvGrpSpPr>
          <p:cNvPr id="9" name="Google Shape;424;p40">
            <a:extLst>
              <a:ext uri="{FF2B5EF4-FFF2-40B4-BE49-F238E27FC236}">
                <a16:creationId xmlns:a16="http://schemas.microsoft.com/office/drawing/2014/main" id="{B3C4FC5F-FE0E-4CD3-B2B5-0A4DF0588FFA}"/>
              </a:ext>
            </a:extLst>
          </p:cNvPr>
          <p:cNvGrpSpPr/>
          <p:nvPr/>
        </p:nvGrpSpPr>
        <p:grpSpPr>
          <a:xfrm>
            <a:off x="3825304" y="709536"/>
            <a:ext cx="345626" cy="380066"/>
            <a:chOff x="5607904" y="326798"/>
            <a:chExt cx="208246" cy="228997"/>
          </a:xfrm>
        </p:grpSpPr>
        <p:sp>
          <p:nvSpPr>
            <p:cNvPr id="10" name="Google Shape;425;p40">
              <a:extLst>
                <a:ext uri="{FF2B5EF4-FFF2-40B4-BE49-F238E27FC236}">
                  <a16:creationId xmlns:a16="http://schemas.microsoft.com/office/drawing/2014/main" id="{F5565662-A9B9-46C7-96BD-FFDAC6B63B4F}"/>
                </a:ext>
              </a:extLst>
            </p:cNvPr>
            <p:cNvSpPr/>
            <p:nvPr/>
          </p:nvSpPr>
          <p:spPr>
            <a:xfrm>
              <a:off x="5607904" y="326798"/>
              <a:ext cx="208246" cy="228997"/>
            </a:xfrm>
            <a:custGeom>
              <a:avLst/>
              <a:gdLst/>
              <a:ahLst/>
              <a:cxnLst/>
              <a:rect l="l" t="t" r="r" b="b"/>
              <a:pathLst>
                <a:path w="208246" h="228997" extrusionOk="0">
                  <a:moveTo>
                    <a:pt x="41769" y="228998"/>
                  </a:moveTo>
                  <a:lnTo>
                    <a:pt x="163494" y="228998"/>
                  </a:lnTo>
                  <a:lnTo>
                    <a:pt x="165881" y="226016"/>
                  </a:lnTo>
                  <a:cubicBezTo>
                    <a:pt x="179008" y="210511"/>
                    <a:pt x="193925" y="192024"/>
                    <a:pt x="206456" y="177115"/>
                  </a:cubicBezTo>
                  <a:lnTo>
                    <a:pt x="208246" y="174730"/>
                  </a:lnTo>
                  <a:lnTo>
                    <a:pt x="208246" y="41744"/>
                  </a:lnTo>
                  <a:cubicBezTo>
                    <a:pt x="208246" y="18487"/>
                    <a:pt x="189152" y="0"/>
                    <a:pt x="166478" y="0"/>
                  </a:cubicBezTo>
                  <a:lnTo>
                    <a:pt x="41769" y="0"/>
                  </a:lnTo>
                  <a:cubicBezTo>
                    <a:pt x="18497" y="0"/>
                    <a:pt x="0" y="19083"/>
                    <a:pt x="0" y="41744"/>
                  </a:cubicBezTo>
                  <a:lnTo>
                    <a:pt x="0" y="187253"/>
                  </a:lnTo>
                  <a:cubicBezTo>
                    <a:pt x="0" y="210511"/>
                    <a:pt x="18497" y="228998"/>
                    <a:pt x="41769" y="228998"/>
                  </a:cubicBezTo>
                  <a:close/>
                  <a:moveTo>
                    <a:pt x="156930" y="209914"/>
                  </a:moveTo>
                  <a:lnTo>
                    <a:pt x="156930" y="179501"/>
                  </a:lnTo>
                  <a:cubicBezTo>
                    <a:pt x="156930" y="175326"/>
                    <a:pt x="159914" y="172345"/>
                    <a:pt x="163494" y="172345"/>
                  </a:cubicBezTo>
                  <a:lnTo>
                    <a:pt x="187959" y="172345"/>
                  </a:lnTo>
                  <a:cubicBezTo>
                    <a:pt x="177815" y="184271"/>
                    <a:pt x="167074" y="197987"/>
                    <a:pt x="156930" y="209914"/>
                  </a:cubicBezTo>
                  <a:close/>
                  <a:moveTo>
                    <a:pt x="17901" y="41744"/>
                  </a:moveTo>
                  <a:cubicBezTo>
                    <a:pt x="17901" y="28625"/>
                    <a:pt x="28641" y="17294"/>
                    <a:pt x="42365" y="17294"/>
                  </a:cubicBezTo>
                  <a:lnTo>
                    <a:pt x="167074" y="17294"/>
                  </a:lnTo>
                  <a:cubicBezTo>
                    <a:pt x="180201" y="17294"/>
                    <a:pt x="191539" y="28028"/>
                    <a:pt x="191539" y="41744"/>
                  </a:cubicBezTo>
                  <a:lnTo>
                    <a:pt x="191539" y="155050"/>
                  </a:lnTo>
                  <a:lnTo>
                    <a:pt x="163494" y="155050"/>
                  </a:lnTo>
                  <a:cubicBezTo>
                    <a:pt x="150367" y="155050"/>
                    <a:pt x="139626" y="166381"/>
                    <a:pt x="139626" y="180097"/>
                  </a:cubicBezTo>
                  <a:lnTo>
                    <a:pt x="139626" y="212300"/>
                  </a:lnTo>
                  <a:lnTo>
                    <a:pt x="42365" y="212300"/>
                  </a:lnTo>
                  <a:cubicBezTo>
                    <a:pt x="29238" y="212300"/>
                    <a:pt x="17901" y="201566"/>
                    <a:pt x="17901" y="187850"/>
                  </a:cubicBezTo>
                  <a:lnTo>
                    <a:pt x="17901" y="417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26;p40">
              <a:extLst>
                <a:ext uri="{FF2B5EF4-FFF2-40B4-BE49-F238E27FC236}">
                  <a16:creationId xmlns:a16="http://schemas.microsoft.com/office/drawing/2014/main" id="{7EBC1919-7555-4F84-A143-1F902F218DB8}"/>
                </a:ext>
              </a:extLst>
            </p:cNvPr>
            <p:cNvSpPr/>
            <p:nvPr/>
          </p:nvSpPr>
          <p:spPr>
            <a:xfrm>
              <a:off x="5661607" y="393589"/>
              <a:ext cx="102631" cy="17890"/>
            </a:xfrm>
            <a:custGeom>
              <a:avLst/>
              <a:gdLst/>
              <a:ahLst/>
              <a:cxnLst/>
              <a:rect l="l" t="t" r="r" b="b"/>
              <a:pathLst>
                <a:path w="102631" h="17890" extrusionOk="0">
                  <a:moveTo>
                    <a:pt x="93681" y="0"/>
                  </a:moveTo>
                  <a:lnTo>
                    <a:pt x="8950" y="0"/>
                  </a:lnTo>
                  <a:cubicBezTo>
                    <a:pt x="4177" y="0"/>
                    <a:pt x="0" y="4174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lnTo>
                    <a:pt x="93681" y="17890"/>
                  </a:lnTo>
                  <a:cubicBezTo>
                    <a:pt x="98454" y="17890"/>
                    <a:pt x="102631" y="13716"/>
                    <a:pt x="102631" y="8945"/>
                  </a:cubicBezTo>
                  <a:cubicBezTo>
                    <a:pt x="102631" y="4174"/>
                    <a:pt x="98454" y="0"/>
                    <a:pt x="93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27;p40">
              <a:extLst>
                <a:ext uri="{FF2B5EF4-FFF2-40B4-BE49-F238E27FC236}">
                  <a16:creationId xmlns:a16="http://schemas.microsoft.com/office/drawing/2014/main" id="{2D81EBAC-6F30-43CA-B7D7-171969466684}"/>
                </a:ext>
              </a:extLst>
            </p:cNvPr>
            <p:cNvSpPr/>
            <p:nvPr/>
          </p:nvSpPr>
          <p:spPr>
            <a:xfrm>
              <a:off x="5661607" y="424003"/>
              <a:ext cx="102631" cy="17890"/>
            </a:xfrm>
            <a:custGeom>
              <a:avLst/>
              <a:gdLst/>
              <a:ahLst/>
              <a:cxnLst/>
              <a:rect l="l" t="t" r="r" b="b"/>
              <a:pathLst>
                <a:path w="102631" h="17890" extrusionOk="0">
                  <a:moveTo>
                    <a:pt x="93681" y="0"/>
                  </a:moveTo>
                  <a:lnTo>
                    <a:pt x="8950" y="0"/>
                  </a:lnTo>
                  <a:cubicBezTo>
                    <a:pt x="4177" y="0"/>
                    <a:pt x="0" y="4174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lnTo>
                    <a:pt x="93681" y="17890"/>
                  </a:lnTo>
                  <a:cubicBezTo>
                    <a:pt x="98454" y="17890"/>
                    <a:pt x="102631" y="13716"/>
                    <a:pt x="102631" y="8945"/>
                  </a:cubicBezTo>
                  <a:cubicBezTo>
                    <a:pt x="102631" y="4174"/>
                    <a:pt x="98454" y="0"/>
                    <a:pt x="936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28;p40">
              <a:extLst>
                <a:ext uri="{FF2B5EF4-FFF2-40B4-BE49-F238E27FC236}">
                  <a16:creationId xmlns:a16="http://schemas.microsoft.com/office/drawing/2014/main" id="{F8DB05E5-BAFF-46C4-9651-CBADC9D5084C}"/>
                </a:ext>
              </a:extLst>
            </p:cNvPr>
            <p:cNvSpPr/>
            <p:nvPr/>
          </p:nvSpPr>
          <p:spPr>
            <a:xfrm>
              <a:off x="5661607" y="454417"/>
              <a:ext cx="54298" cy="17890"/>
            </a:xfrm>
            <a:custGeom>
              <a:avLst/>
              <a:gdLst/>
              <a:ahLst/>
              <a:cxnLst/>
              <a:rect l="l" t="t" r="r" b="b"/>
              <a:pathLst>
                <a:path w="54298" h="17890" extrusionOk="0">
                  <a:moveTo>
                    <a:pt x="8950" y="17890"/>
                  </a:moveTo>
                  <a:lnTo>
                    <a:pt x="45349" y="17890"/>
                  </a:lnTo>
                  <a:cubicBezTo>
                    <a:pt x="50122" y="17890"/>
                    <a:pt x="54299" y="13716"/>
                    <a:pt x="54299" y="8945"/>
                  </a:cubicBezTo>
                  <a:cubicBezTo>
                    <a:pt x="54299" y="4174"/>
                    <a:pt x="50122" y="0"/>
                    <a:pt x="45349" y="0"/>
                  </a:cubicBezTo>
                  <a:lnTo>
                    <a:pt x="8950" y="0"/>
                  </a:lnTo>
                  <a:cubicBezTo>
                    <a:pt x="4177" y="0"/>
                    <a:pt x="0" y="4174"/>
                    <a:pt x="0" y="8945"/>
                  </a:cubicBezTo>
                  <a:cubicBezTo>
                    <a:pt x="0" y="13716"/>
                    <a:pt x="4177" y="17890"/>
                    <a:pt x="8950" y="178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496;p40">
            <a:extLst>
              <a:ext uri="{FF2B5EF4-FFF2-40B4-BE49-F238E27FC236}">
                <a16:creationId xmlns:a16="http://schemas.microsoft.com/office/drawing/2014/main" id="{CE4679CD-3253-4ED9-95E3-D61DF8166724}"/>
              </a:ext>
            </a:extLst>
          </p:cNvPr>
          <p:cNvGrpSpPr/>
          <p:nvPr/>
        </p:nvGrpSpPr>
        <p:grpSpPr>
          <a:xfrm>
            <a:off x="1315452" y="3705725"/>
            <a:ext cx="404777" cy="340327"/>
            <a:chOff x="5576279" y="2004921"/>
            <a:chExt cx="271122" cy="229593"/>
          </a:xfrm>
        </p:grpSpPr>
        <p:sp>
          <p:nvSpPr>
            <p:cNvPr id="15" name="Google Shape;497;p40">
              <a:extLst>
                <a:ext uri="{FF2B5EF4-FFF2-40B4-BE49-F238E27FC236}">
                  <a16:creationId xmlns:a16="http://schemas.microsoft.com/office/drawing/2014/main" id="{907A0F25-4175-49B6-AB6E-9B2D9ABABF6D}"/>
                </a:ext>
              </a:extLst>
            </p:cNvPr>
            <p:cNvSpPr/>
            <p:nvPr/>
          </p:nvSpPr>
          <p:spPr>
            <a:xfrm>
              <a:off x="5576279" y="2004921"/>
              <a:ext cx="271122" cy="229593"/>
            </a:xfrm>
            <a:custGeom>
              <a:avLst/>
              <a:gdLst/>
              <a:ahLst/>
              <a:cxnLst/>
              <a:rect l="l" t="t" r="r" b="b"/>
              <a:pathLst>
                <a:path w="271122" h="229593" extrusionOk="0">
                  <a:moveTo>
                    <a:pt x="213616" y="85278"/>
                  </a:moveTo>
                  <a:cubicBezTo>
                    <a:pt x="211826" y="82296"/>
                    <a:pt x="208843" y="79911"/>
                    <a:pt x="205263" y="79314"/>
                  </a:cubicBezTo>
                  <a:cubicBezTo>
                    <a:pt x="201683" y="78718"/>
                    <a:pt x="198102" y="79314"/>
                    <a:pt x="195119" y="81103"/>
                  </a:cubicBezTo>
                  <a:lnTo>
                    <a:pt x="168864" y="97801"/>
                  </a:lnTo>
                  <a:cubicBezTo>
                    <a:pt x="167671" y="74543"/>
                    <a:pt x="153350" y="54864"/>
                    <a:pt x="133063" y="45919"/>
                  </a:cubicBezTo>
                  <a:cubicBezTo>
                    <a:pt x="133659" y="44726"/>
                    <a:pt x="134256" y="43533"/>
                    <a:pt x="134256" y="41744"/>
                  </a:cubicBezTo>
                  <a:cubicBezTo>
                    <a:pt x="134256" y="36973"/>
                    <a:pt x="130079" y="32799"/>
                    <a:pt x="125306" y="32799"/>
                  </a:cubicBezTo>
                  <a:lnTo>
                    <a:pt x="99051" y="32799"/>
                  </a:lnTo>
                  <a:lnTo>
                    <a:pt x="125902" y="30414"/>
                  </a:lnTo>
                  <a:cubicBezTo>
                    <a:pt x="130676" y="29817"/>
                    <a:pt x="134256" y="25643"/>
                    <a:pt x="134256" y="20872"/>
                  </a:cubicBezTo>
                  <a:cubicBezTo>
                    <a:pt x="134256" y="18487"/>
                    <a:pt x="133063" y="16698"/>
                    <a:pt x="131869" y="15505"/>
                  </a:cubicBezTo>
                  <a:cubicBezTo>
                    <a:pt x="133659" y="13716"/>
                    <a:pt x="134256" y="11927"/>
                    <a:pt x="134256" y="8945"/>
                  </a:cubicBezTo>
                  <a:cubicBezTo>
                    <a:pt x="134256" y="4174"/>
                    <a:pt x="130079" y="0"/>
                    <a:pt x="125306" y="0"/>
                  </a:cubicBezTo>
                  <a:lnTo>
                    <a:pt x="43559" y="0"/>
                  </a:lnTo>
                  <a:cubicBezTo>
                    <a:pt x="38785" y="0"/>
                    <a:pt x="34608" y="4174"/>
                    <a:pt x="34608" y="8945"/>
                  </a:cubicBezTo>
                  <a:cubicBezTo>
                    <a:pt x="34608" y="13716"/>
                    <a:pt x="38785" y="17890"/>
                    <a:pt x="43559" y="17890"/>
                  </a:cubicBezTo>
                  <a:lnTo>
                    <a:pt x="59669" y="17890"/>
                  </a:lnTo>
                  <a:lnTo>
                    <a:pt x="42962" y="19083"/>
                  </a:lnTo>
                  <a:cubicBezTo>
                    <a:pt x="38188" y="19679"/>
                    <a:pt x="34608" y="23854"/>
                    <a:pt x="34608" y="28625"/>
                  </a:cubicBezTo>
                  <a:cubicBezTo>
                    <a:pt x="34608" y="31010"/>
                    <a:pt x="35802" y="33395"/>
                    <a:pt x="37592" y="34588"/>
                  </a:cubicBezTo>
                  <a:cubicBezTo>
                    <a:pt x="35802" y="36377"/>
                    <a:pt x="34608" y="38763"/>
                    <a:pt x="34608" y="41148"/>
                  </a:cubicBezTo>
                  <a:cubicBezTo>
                    <a:pt x="34608" y="42937"/>
                    <a:pt x="35205" y="44130"/>
                    <a:pt x="35802" y="45322"/>
                  </a:cubicBezTo>
                  <a:cubicBezTo>
                    <a:pt x="14917" y="54864"/>
                    <a:pt x="0" y="75736"/>
                    <a:pt x="0" y="100186"/>
                  </a:cubicBezTo>
                  <a:lnTo>
                    <a:pt x="0" y="175326"/>
                  </a:lnTo>
                  <a:cubicBezTo>
                    <a:pt x="0" y="205144"/>
                    <a:pt x="24464" y="229594"/>
                    <a:pt x="54299" y="229594"/>
                  </a:cubicBezTo>
                  <a:lnTo>
                    <a:pt x="113969" y="229594"/>
                  </a:lnTo>
                  <a:cubicBezTo>
                    <a:pt x="143803" y="229594"/>
                    <a:pt x="168268" y="205144"/>
                    <a:pt x="168268" y="175326"/>
                  </a:cubicBezTo>
                  <a:lnTo>
                    <a:pt x="168268" y="125829"/>
                  </a:lnTo>
                  <a:lnTo>
                    <a:pt x="217793" y="204547"/>
                  </a:lnTo>
                  <a:cubicBezTo>
                    <a:pt x="219583" y="207529"/>
                    <a:pt x="222567" y="209914"/>
                    <a:pt x="226147" y="210511"/>
                  </a:cubicBezTo>
                  <a:cubicBezTo>
                    <a:pt x="227340" y="210511"/>
                    <a:pt x="227937" y="211107"/>
                    <a:pt x="229130" y="211107"/>
                  </a:cubicBezTo>
                  <a:cubicBezTo>
                    <a:pt x="231517" y="211107"/>
                    <a:pt x="233904" y="210511"/>
                    <a:pt x="236291" y="209318"/>
                  </a:cubicBezTo>
                  <a:lnTo>
                    <a:pt x="264932" y="191428"/>
                  </a:lnTo>
                  <a:cubicBezTo>
                    <a:pt x="267915" y="189639"/>
                    <a:pt x="270302" y="186657"/>
                    <a:pt x="270899" y="183079"/>
                  </a:cubicBezTo>
                  <a:cubicBezTo>
                    <a:pt x="271496" y="179501"/>
                    <a:pt x="270899" y="175923"/>
                    <a:pt x="269109" y="172941"/>
                  </a:cubicBezTo>
                  <a:lnTo>
                    <a:pt x="213616" y="85278"/>
                  </a:lnTo>
                  <a:close/>
                  <a:moveTo>
                    <a:pt x="151560" y="176519"/>
                  </a:moveTo>
                  <a:cubicBezTo>
                    <a:pt x="151560" y="196795"/>
                    <a:pt x="134853" y="213492"/>
                    <a:pt x="114565" y="213492"/>
                  </a:cubicBezTo>
                  <a:lnTo>
                    <a:pt x="54896" y="213492"/>
                  </a:lnTo>
                  <a:cubicBezTo>
                    <a:pt x="34608" y="213492"/>
                    <a:pt x="17901" y="196795"/>
                    <a:pt x="17901" y="176519"/>
                  </a:cubicBezTo>
                  <a:lnTo>
                    <a:pt x="17901" y="101379"/>
                  </a:lnTo>
                  <a:cubicBezTo>
                    <a:pt x="17901" y="77525"/>
                    <a:pt x="36995" y="58442"/>
                    <a:pt x="60863" y="58442"/>
                  </a:cubicBezTo>
                  <a:lnTo>
                    <a:pt x="109195" y="58442"/>
                  </a:lnTo>
                  <a:cubicBezTo>
                    <a:pt x="133063" y="58442"/>
                    <a:pt x="152157" y="77525"/>
                    <a:pt x="152157" y="101379"/>
                  </a:cubicBezTo>
                  <a:lnTo>
                    <a:pt x="152157" y="176519"/>
                  </a:lnTo>
                  <a:close/>
                  <a:moveTo>
                    <a:pt x="231517" y="193217"/>
                  </a:moveTo>
                  <a:lnTo>
                    <a:pt x="180202" y="111517"/>
                  </a:lnTo>
                  <a:lnTo>
                    <a:pt x="201086" y="98397"/>
                  </a:lnTo>
                  <a:lnTo>
                    <a:pt x="206456" y="106746"/>
                  </a:lnTo>
                  <a:lnTo>
                    <a:pt x="202279" y="109728"/>
                  </a:lnTo>
                  <a:cubicBezTo>
                    <a:pt x="198102" y="112113"/>
                    <a:pt x="196909" y="118077"/>
                    <a:pt x="199296" y="121655"/>
                  </a:cubicBezTo>
                  <a:cubicBezTo>
                    <a:pt x="201086" y="124040"/>
                    <a:pt x="204069" y="125829"/>
                    <a:pt x="207053" y="125829"/>
                  </a:cubicBezTo>
                  <a:cubicBezTo>
                    <a:pt x="208843" y="125829"/>
                    <a:pt x="210036" y="125233"/>
                    <a:pt x="211826" y="124637"/>
                  </a:cubicBezTo>
                  <a:lnTo>
                    <a:pt x="216003" y="121655"/>
                  </a:lnTo>
                  <a:lnTo>
                    <a:pt x="221970" y="131793"/>
                  </a:lnTo>
                  <a:lnTo>
                    <a:pt x="217793" y="134774"/>
                  </a:lnTo>
                  <a:cubicBezTo>
                    <a:pt x="213616" y="137160"/>
                    <a:pt x="212423" y="143123"/>
                    <a:pt x="214810" y="146701"/>
                  </a:cubicBezTo>
                  <a:cubicBezTo>
                    <a:pt x="216600" y="149087"/>
                    <a:pt x="219583" y="150876"/>
                    <a:pt x="222567" y="150876"/>
                  </a:cubicBezTo>
                  <a:cubicBezTo>
                    <a:pt x="224357" y="150876"/>
                    <a:pt x="225550" y="150280"/>
                    <a:pt x="227340" y="149683"/>
                  </a:cubicBezTo>
                  <a:lnTo>
                    <a:pt x="231517" y="146701"/>
                  </a:lnTo>
                  <a:lnTo>
                    <a:pt x="237484" y="156839"/>
                  </a:lnTo>
                  <a:lnTo>
                    <a:pt x="233307" y="159821"/>
                  </a:lnTo>
                  <a:cubicBezTo>
                    <a:pt x="229130" y="162207"/>
                    <a:pt x="227937" y="168170"/>
                    <a:pt x="230324" y="171748"/>
                  </a:cubicBezTo>
                  <a:cubicBezTo>
                    <a:pt x="232114" y="174133"/>
                    <a:pt x="235097" y="175923"/>
                    <a:pt x="238081" y="175923"/>
                  </a:cubicBezTo>
                  <a:cubicBezTo>
                    <a:pt x="239871" y="175923"/>
                    <a:pt x="241064" y="175326"/>
                    <a:pt x="242854" y="174730"/>
                  </a:cubicBezTo>
                  <a:lnTo>
                    <a:pt x="247031" y="171748"/>
                  </a:lnTo>
                  <a:lnTo>
                    <a:pt x="252402" y="180097"/>
                  </a:lnTo>
                  <a:lnTo>
                    <a:pt x="231517" y="1932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98;p40">
              <a:extLst>
                <a:ext uri="{FF2B5EF4-FFF2-40B4-BE49-F238E27FC236}">
                  <a16:creationId xmlns:a16="http://schemas.microsoft.com/office/drawing/2014/main" id="{59DEED7A-054B-4859-8F16-F767D70FAAAB}"/>
                </a:ext>
              </a:extLst>
            </p:cNvPr>
            <p:cNvSpPr/>
            <p:nvPr/>
          </p:nvSpPr>
          <p:spPr>
            <a:xfrm>
              <a:off x="5632368" y="2111667"/>
              <a:ext cx="58476" cy="58442"/>
            </a:xfrm>
            <a:custGeom>
              <a:avLst/>
              <a:gdLst/>
              <a:ahLst/>
              <a:cxnLst/>
              <a:rect l="l" t="t" r="r" b="b"/>
              <a:pathLst>
                <a:path w="58476" h="58442" extrusionOk="0">
                  <a:moveTo>
                    <a:pt x="49526" y="38166"/>
                  </a:moveTo>
                  <a:cubicBezTo>
                    <a:pt x="54299" y="38166"/>
                    <a:pt x="58476" y="33992"/>
                    <a:pt x="58476" y="29221"/>
                  </a:cubicBezTo>
                  <a:cubicBezTo>
                    <a:pt x="58476" y="24450"/>
                    <a:pt x="54299" y="20276"/>
                    <a:pt x="49526" y="20276"/>
                  </a:cubicBezTo>
                  <a:lnTo>
                    <a:pt x="38189" y="20276"/>
                  </a:lnTo>
                  <a:lnTo>
                    <a:pt x="38189" y="8945"/>
                  </a:lnTo>
                  <a:cubicBezTo>
                    <a:pt x="38189" y="4174"/>
                    <a:pt x="34012" y="0"/>
                    <a:pt x="29238" y="0"/>
                  </a:cubicBezTo>
                  <a:cubicBezTo>
                    <a:pt x="24464" y="0"/>
                    <a:pt x="20288" y="4174"/>
                    <a:pt x="20288" y="8945"/>
                  </a:cubicBezTo>
                  <a:lnTo>
                    <a:pt x="20288" y="20276"/>
                  </a:lnTo>
                  <a:lnTo>
                    <a:pt x="8950" y="20276"/>
                  </a:lnTo>
                  <a:cubicBezTo>
                    <a:pt x="4177" y="20276"/>
                    <a:pt x="0" y="24450"/>
                    <a:pt x="0" y="29221"/>
                  </a:cubicBezTo>
                  <a:cubicBezTo>
                    <a:pt x="0" y="33992"/>
                    <a:pt x="4177" y="38166"/>
                    <a:pt x="8950" y="38166"/>
                  </a:cubicBezTo>
                  <a:lnTo>
                    <a:pt x="20288" y="38166"/>
                  </a:lnTo>
                  <a:lnTo>
                    <a:pt x="20288" y="49497"/>
                  </a:lnTo>
                  <a:cubicBezTo>
                    <a:pt x="20288" y="54268"/>
                    <a:pt x="24464" y="58442"/>
                    <a:pt x="29238" y="58442"/>
                  </a:cubicBezTo>
                  <a:cubicBezTo>
                    <a:pt x="34012" y="58442"/>
                    <a:pt x="38189" y="54268"/>
                    <a:pt x="38189" y="49497"/>
                  </a:cubicBezTo>
                  <a:lnTo>
                    <a:pt x="38189" y="38166"/>
                  </a:lnTo>
                  <a:lnTo>
                    <a:pt x="49526" y="38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06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radiografía, cascada, tabla, agua&#10;&#10;Descripción generada automáticamente">
            <a:extLst>
              <a:ext uri="{FF2B5EF4-FFF2-40B4-BE49-F238E27FC236}">
                <a16:creationId xmlns:a16="http://schemas.microsoft.com/office/drawing/2014/main" id="{6D08E8BF-FDBF-4229-A597-84AD7ADA3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9" y="0"/>
            <a:ext cx="6918083" cy="6858000"/>
          </a:xfrm>
        </p:spPr>
      </p:pic>
    </p:spTree>
    <p:extLst>
      <p:ext uri="{BB962C8B-B14F-4D97-AF65-F5344CB8AC3E}">
        <p14:creationId xmlns:p14="http://schemas.microsoft.com/office/powerpoint/2010/main" val="383671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C6C62-A6D8-46AF-862C-DA6EC201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u="sng" dirty="0">
                <a:latin typeface="Berlin Sans FB Demi" panose="020E0802020502020306" pitchFamily="34" charset="0"/>
              </a:rPr>
              <a:t>DIAGNÓSTICO</a:t>
            </a:r>
            <a:endParaRPr lang="es-ES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B91464-0E7F-4110-A25D-AFB6E12F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/>
              <a:t>SÍNDROME CONSTITUCIONAL + MASA </a:t>
            </a:r>
            <a:r>
              <a:rPr lang="es-ES" sz="3200" b="1"/>
              <a:t>PULMONAR LSI</a:t>
            </a:r>
            <a:endParaRPr lang="es-ES" sz="3200" b="1" dirty="0"/>
          </a:p>
          <a:p>
            <a:pPr marL="0" indent="0" algn="ctr">
              <a:buNone/>
            </a:pPr>
            <a:endParaRPr lang="es-ES" sz="1600" b="1" dirty="0"/>
          </a:p>
          <a:p>
            <a:pPr marL="0" indent="0" algn="just">
              <a:buNone/>
            </a:pPr>
            <a:r>
              <a:rPr lang="es-ES" sz="1800" dirty="0"/>
              <a:t>Masa pulmonar en LSI. Atelectasia de lóbulo superior izquierdo y desviación de tráquea hacia dicho lado. Signo S de Golden. ICT aumentado de tamaño.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434022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328</Words>
  <Application>Microsoft Office PowerPoint</Application>
  <PresentationFormat>Panorámica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Tema de Office</vt:lpstr>
      <vt:lpstr>CASO CLÍNICO NEUMOLOGÍA  </vt:lpstr>
      <vt:lpstr>DATOS CLÍNICOS</vt:lpstr>
      <vt:lpstr>Presentación de PowerPoint</vt:lpstr>
      <vt:lpstr>DIAGNÓSTICO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 NEUMOLOGÍA</dc:title>
  <dc:creator>Mari Paz Giménez Richarte</dc:creator>
  <cp:lastModifiedBy>Mari Paz Giménez Richarte</cp:lastModifiedBy>
  <cp:revision>9</cp:revision>
  <dcterms:created xsi:type="dcterms:W3CDTF">2020-02-27T15:50:36Z</dcterms:created>
  <dcterms:modified xsi:type="dcterms:W3CDTF">2020-02-27T18:04:49Z</dcterms:modified>
</cp:coreProperties>
</file>