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8" r:id="rId5"/>
    <p:sldId id="335" r:id="rId6"/>
    <p:sldId id="336" r:id="rId7"/>
    <p:sldId id="337" r:id="rId8"/>
    <p:sldId id="338" r:id="rId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D041BA-4AFA-4F13-82BC-781365038C0F}" type="datetime1">
              <a:rPr lang="es-ES" smtClean="0"/>
              <a:pPr rtl="0"/>
              <a:t>06/03/2020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es-ES" smtClean="0"/>
              <a:pPr rt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7591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DDB5A2-E9D4-4263-9451-16E1E8A66259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xmlns="" val="2499818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s-ES" smtClean="0"/>
              <a:pPr rtl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s-ES" smtClean="0"/>
              <a:pPr rtl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6750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s-ES" smtClean="0"/>
              <a:pPr rtl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6750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9C4F06-3B18-4450-8B5C-B6AF0DDC1F93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A5A5C0-0742-4BAF-A95B-E31DBCF725E0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4168C6-B521-419C-B633-C989CA8C2FB2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D51705-F3ED-4B2B-9471-CD8F1DB522AA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n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284CCC-4056-4570-8AEA-229DEE3B12F8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C28A65-5BEE-4ADB-A5D5-FD0548AD2D25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EE06BA-6AC2-4F76-ABCF-8AC03FF29507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FDC4E1-CD82-4576-A68D-23C747E06000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6E118DC5-BEF0-4E53-B12A-53F5EFA97F0A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38B830-4E13-48E9-A174-2A0024B11C61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14CF09-BEA9-4757-9980-E99B729AE1F1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C2663-CFA7-4042-A682-EEEA2E2604DA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024F09-AB3F-4BA8-9ECC-D65A50F28CD5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2CB20F-B561-49B0-BC31-C8ACCAE24B8D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88806-B258-4010-9532-0211BFB15C20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862A7F-3772-4176-9089-87E19DB48C38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51AAC7-DB46-4328-BC35-DDB5193FF632}" type="datetime1">
              <a:rPr lang="es-ES" noProof="0" smtClean="0"/>
              <a:pPr rtl="0"/>
              <a:t>06/03/2020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6A80AEF-1058-4D07-A120-45C86EB1FB53}" type="datetime1">
              <a:rPr lang="es-ES" noProof="0" smtClean="0"/>
              <a:pPr rtl="0"/>
              <a:t>06/03/2020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abstracta geométrica">
            <a:extLst>
              <a:ext uri="{FF2B5EF4-FFF2-40B4-BE49-F238E27FC236}">
                <a16:creationId xmlns:a16="http://schemas.microsoft.com/office/drawing/2014/main" xmlns="" id="{1F6EA444-CCD5-43A4-848C-62DE7C63DDF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/>
          </a:bodyPr>
          <a:lstStyle/>
          <a:p>
            <a:r>
              <a:rPr lang="es-ES" sz="4800" noProof="1" smtClean="0"/>
              <a:t>CASO CLÍNICO INFECCIOSAS</a:t>
            </a:r>
            <a:endParaRPr lang="es-ES" sz="4800" noProof="1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es-ES" sz="1800" noProof="1" smtClean="0"/>
              <a:t>Jose Mª Doménech Serrano - 2355</a:t>
            </a:r>
            <a:endParaRPr lang="es-ES" sz="1800" noProof="1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1600" i="1" dirty="0" smtClean="0">
                <a:solidFill>
                  <a:schemeClr val="bg1"/>
                </a:solidFill>
              </a:rPr>
              <a:t>Hospital </a:t>
            </a:r>
            <a:r>
              <a:rPr lang="es-ES" sz="1600" i="1" dirty="0" err="1" smtClean="0">
                <a:solidFill>
                  <a:schemeClr val="bg1"/>
                </a:solidFill>
              </a:rPr>
              <a:t>Sant</a:t>
            </a:r>
            <a:r>
              <a:rPr lang="es-ES" sz="1600" i="1" dirty="0" smtClean="0">
                <a:solidFill>
                  <a:schemeClr val="bg1"/>
                </a:solidFill>
              </a:rPr>
              <a:t> Joan </a:t>
            </a:r>
            <a:r>
              <a:rPr lang="es-ES" sz="1600" i="1" dirty="0" err="1" smtClean="0">
                <a:solidFill>
                  <a:schemeClr val="bg1"/>
                </a:solidFill>
              </a:rPr>
              <a:t>d’Alacant</a:t>
            </a:r>
            <a:endParaRPr lang="es-ES" sz="1600" i="1" dirty="0" smtClean="0">
              <a:solidFill>
                <a:schemeClr val="bg1"/>
              </a:solidFill>
            </a:endParaRPr>
          </a:p>
          <a:p>
            <a:endParaRPr lang="es-ES" sz="1600" i="1" dirty="0" smtClean="0">
              <a:solidFill>
                <a:schemeClr val="bg1"/>
              </a:solidFill>
            </a:endParaRPr>
          </a:p>
          <a:p>
            <a:r>
              <a:rPr lang="es-ES" sz="1600" i="1" dirty="0" smtClean="0">
                <a:solidFill>
                  <a:schemeClr val="bg1"/>
                </a:solidFill>
              </a:rPr>
              <a:t>Universidad Miguel Hernández</a:t>
            </a:r>
          </a:p>
          <a:p>
            <a:endParaRPr lang="es-ES" sz="1600" i="1" dirty="0" smtClean="0">
              <a:solidFill>
                <a:schemeClr val="bg1"/>
              </a:solidFill>
            </a:endParaRPr>
          </a:p>
          <a:p>
            <a:r>
              <a:rPr lang="es-ES" sz="1600" i="1" dirty="0" err="1" smtClean="0">
                <a:solidFill>
                  <a:schemeClr val="bg1"/>
                </a:solidFill>
              </a:rPr>
              <a:t>Dr</a:t>
            </a:r>
            <a:r>
              <a:rPr lang="es-ES" sz="1600" i="1" dirty="0" smtClean="0">
                <a:solidFill>
                  <a:schemeClr val="bg1"/>
                </a:solidFill>
              </a:rPr>
              <a:t> </a:t>
            </a:r>
            <a:r>
              <a:rPr lang="es-ES" sz="1600" i="1" dirty="0" err="1" smtClean="0">
                <a:solidFill>
                  <a:schemeClr val="bg1"/>
                </a:solidFill>
              </a:rPr>
              <a:t>Jover</a:t>
            </a:r>
            <a:endParaRPr lang="es-ES" sz="1600" i="1" dirty="0">
              <a:solidFill>
                <a:schemeClr val="bg1"/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pic>
        <p:nvPicPr>
          <p:cNvPr id="10" name="Picture 2" descr="Resultado de imagen de simbolo um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577" y="439800"/>
            <a:ext cx="2030945" cy="670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76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>
            <a:extLst>
              <a:ext uri="{FF2B5EF4-FFF2-40B4-BE49-F238E27FC236}">
                <a16:creationId xmlns:a16="http://schemas.microsoft.com/office/drawing/2014/main" xmlns="" id="{7A865E47-4365-4F21-B8EA-13B2C12BCB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ángulo 71">
              <a:extLst>
                <a:ext uri="{FF2B5EF4-FFF2-40B4-BE49-F238E27FC236}">
                  <a16:creationId xmlns:a16="http://schemas.microsoft.com/office/drawing/2014/main" xmlns="" id="{0CE24988-BB27-40E5-A961-9FA7ED0DB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xmlns="" id="{80BDE80E-ADE0-4E16-8F80-306A15F4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2264"/>
            <a:ext cx="5953328" cy="4795736"/>
          </a:xfrm>
        </p:spPr>
        <p:txBody>
          <a:bodyPr rtlCol="0">
            <a:normAutofit lnSpcReduction="10000"/>
          </a:bodyPr>
          <a:lstStyle/>
          <a:p>
            <a:pPr rtl="0">
              <a:lnSpc>
                <a:spcPct val="100000"/>
              </a:lnSpc>
            </a:pPr>
            <a:r>
              <a:rPr lang="es-ES" sz="2000" b="1" noProof="1" smtClean="0"/>
              <a:t>MOTIVO DE CONSULTA</a:t>
            </a:r>
            <a:r>
              <a:rPr lang="es-ES" sz="2000" noProof="1" smtClean="0"/>
              <a:t>: fiebre, MID eritematoso y edematoso.</a:t>
            </a:r>
          </a:p>
          <a:p>
            <a:pPr rtl="0">
              <a:lnSpc>
                <a:spcPct val="100000"/>
              </a:lnSpc>
            </a:pPr>
            <a:r>
              <a:rPr lang="es-ES" sz="2000" b="1" noProof="1" smtClean="0"/>
              <a:t>ANAMNESIS</a:t>
            </a:r>
            <a:r>
              <a:rPr lang="es-ES" sz="2000" noProof="1" smtClean="0"/>
              <a:t>:</a:t>
            </a:r>
            <a:r>
              <a:rPr lang="es-ES" sz="2000" noProof="1"/>
              <a:t> </a:t>
            </a:r>
            <a:endParaRPr lang="es-ES" sz="2000" noProof="1" smtClean="0"/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No RAMc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 No HTA, no DM, no DLP. 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Antecendentes médicos: celulitis en miembro inferior derecho hace dos meses.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No refiere antecendentes quirúrgicos.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Niega hábitos tóxicos.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No refiere datos epidemiológicos.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No toma medicación habitual.</a:t>
            </a:r>
          </a:p>
          <a:p>
            <a:pPr rtl="0">
              <a:lnSpc>
                <a:spcPct val="100000"/>
              </a:lnSpc>
              <a:buFont typeface="Wingdings" pitchFamily="2" charset="2"/>
              <a:buChar char="q"/>
            </a:pPr>
            <a:r>
              <a:rPr lang="es-ES" sz="2000" noProof="1" smtClean="0"/>
              <a:t>No refiere antecedentes familiares de interés</a:t>
            </a:r>
          </a:p>
        </p:txBody>
      </p:sp>
      <p:pic>
        <p:nvPicPr>
          <p:cNvPr id="10" name="Imagen 9" descr="imagen abstracta geométrica">
            <a:extLst>
              <a:ext uri="{FF2B5EF4-FFF2-40B4-BE49-F238E27FC236}">
                <a16:creationId xmlns:a16="http://schemas.microsoft.com/office/drawing/2014/main" xmlns="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xmlns="" id="{13BC1C09-8FD1-4619-B317-E9EED5E55D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es-ES" noProof="1" smtClean="0"/>
              <a:t>Varón de 27 años</a:t>
            </a:r>
            <a:endParaRPr lang="es-ES" noProof="1"/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D3143E80-C928-46DB-9299-0BD06348A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2050" name="Picture 2" descr="Resultado de imagen de foto de usuario masculi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0978" y="679109"/>
            <a:ext cx="1177826" cy="1177826"/>
          </a:xfrm>
          <a:prstGeom prst="rect">
            <a:avLst/>
          </a:prstGeom>
          <a:noFill/>
        </p:spPr>
      </p:pic>
      <p:pic>
        <p:nvPicPr>
          <p:cNvPr id="11" name="Picture 2" descr="Resultado de imagen de simbolo um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63983" y="5940267"/>
            <a:ext cx="2030945" cy="670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64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0">
            <a:extLst>
              <a:ext uri="{FF2B5EF4-FFF2-40B4-BE49-F238E27FC236}">
                <a16:creationId xmlns:a16="http://schemas.microsoft.com/office/drawing/2014/main" xmlns="" id="{7A865E47-4365-4F21-B8EA-13B2C12BCB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ángulo 71">
              <a:extLst>
                <a:ext uri="{FF2B5EF4-FFF2-40B4-BE49-F238E27FC236}">
                  <a16:creationId xmlns:a16="http://schemas.microsoft.com/office/drawing/2014/main" xmlns="" id="{0CE24988-BB27-40E5-A961-9FA7ED0DB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xmlns="" id="{80BDE80E-ADE0-4E16-8F80-306A15F4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2264"/>
            <a:ext cx="5953328" cy="4795736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es-ES" sz="2000" b="1" noProof="1" smtClean="0"/>
              <a:t>ENFERMEDAD ACTUAL: </a:t>
            </a:r>
            <a:r>
              <a:rPr lang="es-ES" sz="2000" noProof="1" smtClean="0"/>
              <a:t>Varón de 27 años que acude por fiebre y signos flogóticos en MID. Refiere adenopatía inguinal derecha cuyo dolor ha remitido. Tomó paracetamol en casa que disminuyó levemente la temperatura. Refiere prurito y rascado antes del ingreso. Hace dos meses presentó celulitis en mismo miembro.</a:t>
            </a:r>
          </a:p>
          <a:p>
            <a:pPr rtl="0">
              <a:lnSpc>
                <a:spcPct val="100000"/>
              </a:lnSpc>
            </a:pPr>
            <a:endParaRPr lang="es-ES" sz="2000" b="1" noProof="1" smtClean="0"/>
          </a:p>
          <a:p>
            <a:pPr rtl="0">
              <a:lnSpc>
                <a:spcPct val="100000"/>
              </a:lnSpc>
            </a:pPr>
            <a:r>
              <a:rPr lang="es-ES" sz="2000" b="1" noProof="1" smtClean="0"/>
              <a:t>ANAMNESIS POR APARATOS Y SISTEMAS: </a:t>
            </a:r>
            <a:r>
              <a:rPr lang="es-ES" sz="2000" noProof="1" smtClean="0"/>
              <a:t>a destacar que el paciente refiere que en verano se le hinchan las piernas cuando pasa mucho tiempo de pie.</a:t>
            </a:r>
            <a:endParaRPr lang="es-ES" sz="2000" b="1" noProof="1" smtClean="0"/>
          </a:p>
        </p:txBody>
      </p:sp>
      <p:pic>
        <p:nvPicPr>
          <p:cNvPr id="10" name="Imagen 9" descr="imagen abstracta geométrica">
            <a:extLst>
              <a:ext uri="{FF2B5EF4-FFF2-40B4-BE49-F238E27FC236}">
                <a16:creationId xmlns:a16="http://schemas.microsoft.com/office/drawing/2014/main" xmlns="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xmlns="" id="{13BC1C09-8FD1-4619-B317-E9EED5E55D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es-ES" noProof="1" smtClean="0"/>
              <a:t>Varón de 27 años</a:t>
            </a:r>
            <a:endParaRPr lang="es-ES" noProof="1"/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D3143E80-C928-46DB-9299-0BD06348A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2050" name="Picture 2" descr="Resultado de imagen de foto de usuario masculi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0978" y="679109"/>
            <a:ext cx="1177826" cy="1177826"/>
          </a:xfrm>
          <a:prstGeom prst="rect">
            <a:avLst/>
          </a:prstGeom>
          <a:noFill/>
        </p:spPr>
      </p:pic>
      <p:pic>
        <p:nvPicPr>
          <p:cNvPr id="11" name="Picture 2" descr="Resultado de imagen de simbolo um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63983" y="5940267"/>
            <a:ext cx="2030945" cy="670543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7146388" y="196946"/>
            <a:ext cx="4403188" cy="2883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EXPLORACIÓN FÍSICA: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BEG, </a:t>
            </a:r>
            <a:r>
              <a:rPr lang="es-ES" dirty="0" err="1" smtClean="0">
                <a:solidFill>
                  <a:schemeClr val="bg1"/>
                </a:solidFill>
              </a:rPr>
              <a:t>CyO</a:t>
            </a:r>
            <a:r>
              <a:rPr lang="es-ES" dirty="0" smtClean="0">
                <a:solidFill>
                  <a:schemeClr val="bg1"/>
                </a:solidFill>
              </a:rPr>
              <a:t>, NC, NH, NN, NP.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AC: rítmica, sin soplos.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AP: MVC, sin ruidos patológicos.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ABD: blando, </a:t>
            </a:r>
            <a:r>
              <a:rPr lang="es-ES" dirty="0" err="1" smtClean="0">
                <a:solidFill>
                  <a:schemeClr val="bg1"/>
                </a:solidFill>
              </a:rPr>
              <a:t>depresible</a:t>
            </a:r>
            <a:r>
              <a:rPr lang="es-ES" dirty="0" smtClean="0">
                <a:solidFill>
                  <a:schemeClr val="bg1"/>
                </a:solidFill>
              </a:rPr>
              <a:t>, RHA presentes, no masas, no </a:t>
            </a:r>
            <a:r>
              <a:rPr lang="es-ES" dirty="0" err="1" smtClean="0">
                <a:solidFill>
                  <a:schemeClr val="bg1"/>
                </a:solidFill>
              </a:rPr>
              <a:t>megalias</a:t>
            </a:r>
            <a:r>
              <a:rPr lang="es-ES" dirty="0" smtClean="0">
                <a:solidFill>
                  <a:schemeClr val="bg1"/>
                </a:solidFill>
              </a:rPr>
              <a:t>, no dolor, no signos de irritación peritoneal.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Adenopatía inguinal derecha.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MMII: eritema, edema, aumento de temperatura, dolor. (signos </a:t>
            </a:r>
            <a:r>
              <a:rPr lang="es-ES" dirty="0" err="1" smtClean="0">
                <a:solidFill>
                  <a:schemeClr val="bg1"/>
                </a:solidFill>
              </a:rPr>
              <a:t>flogóticos</a:t>
            </a:r>
            <a:r>
              <a:rPr lang="es-ES" dirty="0" smtClean="0">
                <a:solidFill>
                  <a:schemeClr val="bg1"/>
                </a:solidFill>
              </a:rPr>
              <a:t>)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146388" y="3319974"/>
            <a:ext cx="4403187" cy="1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>
                <a:solidFill>
                  <a:schemeClr val="bg1"/>
                </a:solidFill>
              </a:rPr>
              <a:t>PRUEBAS COMPLEMENTARIAS: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ECG: sin alteraciones.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RX TÓRAX: sin alteraciones.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</a:rPr>
              <a:t>AS: leucocitosis, </a:t>
            </a:r>
            <a:r>
              <a:rPr lang="es-ES" dirty="0" err="1" smtClean="0">
                <a:solidFill>
                  <a:schemeClr val="bg1"/>
                </a:solidFill>
              </a:rPr>
              <a:t>neutrofilia</a:t>
            </a:r>
            <a:r>
              <a:rPr lang="es-ES" dirty="0" smtClean="0">
                <a:solidFill>
                  <a:schemeClr val="bg1"/>
                </a:solidFill>
              </a:rPr>
              <a:t>, PCR elevada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934" y="274081"/>
            <a:ext cx="3688080" cy="608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Resultado de imagen de simbolo um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63983" y="5940267"/>
            <a:ext cx="2030945" cy="6705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9744" y="269298"/>
            <a:ext cx="2392550" cy="61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DIAGNÓSTICO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CELULITIS EN MIEMBRO INFERIOR DERECHO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780430" y="3439236"/>
            <a:ext cx="4749421" cy="24156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PLAN Y TRATAMIENTO: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Se continúa con </a:t>
            </a:r>
            <a:r>
              <a:rPr lang="es-ES" dirty="0" err="1" smtClean="0">
                <a:solidFill>
                  <a:schemeClr val="bg1"/>
                </a:solidFill>
              </a:rPr>
              <a:t>Linezolid</a:t>
            </a:r>
            <a:r>
              <a:rPr lang="es-ES" dirty="0" smtClean="0">
                <a:solidFill>
                  <a:schemeClr val="bg1"/>
                </a:solidFill>
              </a:rPr>
              <a:t> IV que fue pautado en Urgencias.</a:t>
            </a:r>
          </a:p>
          <a:p>
            <a:pPr algn="ctr"/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Estudio de factores de riesgo de recidiva de celulitis como insuficiencia venosa, </a:t>
            </a:r>
            <a:r>
              <a:rPr lang="es-ES" dirty="0" err="1" smtClean="0">
                <a:solidFill>
                  <a:schemeClr val="bg1"/>
                </a:solidFill>
              </a:rPr>
              <a:t>linfedema</a:t>
            </a:r>
            <a:r>
              <a:rPr lang="es-ES" dirty="0" smtClean="0">
                <a:solidFill>
                  <a:schemeClr val="bg1"/>
                </a:solidFill>
              </a:rPr>
              <a:t>, enfermedad arterial periférica, etc.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Picture 2" descr="Resultado de imagen de simbolo um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983" y="5940267"/>
            <a:ext cx="2030945" cy="670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f11161285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966_TF11161285.potx" id="{7325A28F-9247-498D-87B6-0BF3CD31B6DD}" vid="{40543C41-23B4-4E6D-9C45-DEE328816E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tf11161285</Template>
  <TotalTime>0</TotalTime>
  <Words>309</Words>
  <Application>Microsoft Office PowerPoint</Application>
  <PresentationFormat>Personalizado</PresentationFormat>
  <Paragraphs>43</Paragraphs>
  <Slides>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tf11161285</vt:lpstr>
      <vt:lpstr>CASO CLÍNICO INFECCIOSAS</vt:lpstr>
      <vt:lpstr>Varón de 27 años</vt:lpstr>
      <vt:lpstr>Varón de 27 años</vt:lpstr>
      <vt:lpstr>Diapositiva 4</vt:lpstr>
      <vt:lpstr>DIAGNÓSTICO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2020-03-06T10:50:09Z</dcterms:created>
  <dcterms:modified xsi:type="dcterms:W3CDTF">2020-03-06T13:25:02Z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