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60" r:id="rId4"/>
    <p:sldId id="265" r:id="rId5"/>
  </p:sldIdLst>
  <p:sldSz cx="9144000" cy="5143500" type="screen16x9"/>
  <p:notesSz cx="6858000" cy="9144000"/>
  <p:embeddedFontLst>
    <p:embeddedFont>
      <p:font typeface="Open Sans" panose="020B0604020202020204" charset="0"/>
      <p:regular r:id="rId7"/>
      <p:bold r:id="rId8"/>
      <p:italic r:id="rId9"/>
      <p:boldItalic r:id="rId10"/>
    </p:embeddedFont>
    <p:embeddedFont>
      <p:font typeface="Economica" panose="020B0604020202020204" charset="0"/>
      <p:regular r:id="rId11"/>
      <p:bold r:id="rId12"/>
      <p:italic r:id="rId13"/>
      <p:boldItalic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24" autoAdjust="0"/>
    <p:restoredTop sz="94660"/>
  </p:normalViewPr>
  <p:slideViewPr>
    <p:cSldViewPr snapToGrid="0">
      <p:cViewPr varScale="1">
        <p:scale>
          <a:sx n="91" d="100"/>
          <a:sy n="91" d="100"/>
        </p:scale>
        <p:origin x="756" y="6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font" Target="fonts/font8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6ef67ab356_0_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6ef67ab356_0_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6ef67ab356_0_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6ef67ab356_0_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2744013" y="756700"/>
            <a:ext cx="1081625" cy="1124950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lt2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1" name="Google Shape;11;p2"/>
          <p:cNvSpPr/>
          <p:nvPr/>
        </p:nvSpPr>
        <p:spPr>
          <a:xfrm rot="10800000">
            <a:off x="5318350" y="3266725"/>
            <a:ext cx="1081625" cy="1124950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lt2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3044700" y="1444255"/>
            <a:ext cx="3054600" cy="153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3044700" y="3116580"/>
            <a:ext cx="3054600" cy="70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title" hasCustomPrompt="1"/>
          </p:nvPr>
        </p:nvSpPr>
        <p:spPr>
          <a:xfrm>
            <a:off x="311700" y="957125"/>
            <a:ext cx="8520600" cy="212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4" name="Google Shape;54;p11"/>
          <p:cNvSpPr txBox="1">
            <a:spLocks noGrp="1"/>
          </p:cNvSpPr>
          <p:nvPr>
            <p:ph type="body" idx="1"/>
          </p:nvPr>
        </p:nvSpPr>
        <p:spPr>
          <a:xfrm>
            <a:off x="311700" y="3162000"/>
            <a:ext cx="8520600" cy="107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5" name="Google Shape;55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 flipH="1">
            <a:off x="7595938" y="460225"/>
            <a:ext cx="1081625" cy="1124950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lt2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7" name="Google Shape;17;p3"/>
          <p:cNvSpPr/>
          <p:nvPr/>
        </p:nvSpPr>
        <p:spPr>
          <a:xfrm rot="10800000" flipH="1">
            <a:off x="466425" y="3558325"/>
            <a:ext cx="1081625" cy="1124950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lt2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773700" y="1806450"/>
            <a:ext cx="7596600" cy="153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3999900" cy="33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2"/>
          </p:nvPr>
        </p:nvSpPr>
        <p:spPr>
          <a:xfrm>
            <a:off x="4832400" y="1225225"/>
            <a:ext cx="3999900" cy="33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body" idx="1"/>
          </p:nvPr>
        </p:nvSpPr>
        <p:spPr>
          <a:xfrm>
            <a:off x="311700" y="1399400"/>
            <a:ext cx="2808000" cy="278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5878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3" name="Google Shape;43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4" name="Google Shape;44;p9"/>
          <p:cNvSpPr txBox="1">
            <a:spLocks noGrp="1"/>
          </p:cNvSpPr>
          <p:nvPr>
            <p:ph type="title"/>
          </p:nvPr>
        </p:nvSpPr>
        <p:spPr>
          <a:xfrm>
            <a:off x="265500" y="929275"/>
            <a:ext cx="4045200" cy="178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subTitle" idx="1"/>
          </p:nvPr>
        </p:nvSpPr>
        <p:spPr>
          <a:xfrm>
            <a:off x="265500" y="2769001"/>
            <a:ext cx="4045200" cy="157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0"/>
          <p:cNvSpPr txBox="1">
            <a:spLocks noGrp="1"/>
          </p:cNvSpPr>
          <p:nvPr>
            <p:ph type="body" idx="1"/>
          </p:nvPr>
        </p:nvSpPr>
        <p:spPr>
          <a:xfrm>
            <a:off x="319500" y="421892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</a:lstStyle>
          <a:p>
            <a:endParaRPr/>
          </a:p>
        </p:txBody>
      </p:sp>
      <p:sp>
        <p:nvSpPr>
          <p:cNvPr id="50" name="Google Shape;50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luxe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Char char="●"/>
              <a:defRPr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>
            <a:spLocks noGrp="1"/>
          </p:cNvSpPr>
          <p:nvPr>
            <p:ph type="ctrTitle"/>
          </p:nvPr>
        </p:nvSpPr>
        <p:spPr>
          <a:xfrm>
            <a:off x="2794293" y="1632830"/>
            <a:ext cx="3371100" cy="2355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dirty="0" smtClean="0"/>
              <a:t>TALLERES INTEGRADOS III:</a:t>
            </a:r>
            <a:br>
              <a:rPr lang="es" dirty="0" smtClean="0"/>
            </a:br>
            <a:r>
              <a:rPr lang="es" dirty="0"/>
              <a:t/>
            </a:r>
            <a:br>
              <a:rPr lang="es" dirty="0"/>
            </a:br>
            <a:r>
              <a:rPr lang="es" dirty="0" smtClean="0"/>
              <a:t>NEUMOLOGÍA</a:t>
            </a:r>
            <a:br>
              <a:rPr lang="es" dirty="0" smtClean="0"/>
            </a:br>
            <a:endParaRPr dirty="0"/>
          </a:p>
        </p:txBody>
      </p:sp>
      <p:sp>
        <p:nvSpPr>
          <p:cNvPr id="63" name="Google Shape;63;p13"/>
          <p:cNvSpPr txBox="1">
            <a:spLocks noGrp="1"/>
          </p:cNvSpPr>
          <p:nvPr>
            <p:ph type="subTitle" idx="1"/>
          </p:nvPr>
        </p:nvSpPr>
        <p:spPr>
          <a:xfrm>
            <a:off x="2469931" y="3637130"/>
            <a:ext cx="3864869" cy="70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dirty="0" smtClean="0"/>
              <a:t>Hospital San Juan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dirty="0" smtClean="0"/>
              <a:t>Aprobado por Dr. Juan Manuel Arriero Marín</a:t>
            </a:r>
            <a:endParaRPr dirty="0"/>
          </a:p>
        </p:txBody>
      </p:sp>
      <p:sp>
        <p:nvSpPr>
          <p:cNvPr id="64" name="Google Shape;64;p13"/>
          <p:cNvSpPr txBox="1"/>
          <p:nvPr/>
        </p:nvSpPr>
        <p:spPr>
          <a:xfrm>
            <a:off x="7052175" y="4523700"/>
            <a:ext cx="2156400" cy="6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dirty="0">
                <a:latin typeface="Open Sans"/>
                <a:ea typeface="Open Sans"/>
                <a:cs typeface="Open Sans"/>
                <a:sym typeface="Open Sans"/>
              </a:rPr>
              <a:t>Lucía Pelegrín </a:t>
            </a:r>
            <a:r>
              <a:rPr lang="es" dirty="0" smtClean="0">
                <a:latin typeface="Open Sans"/>
                <a:ea typeface="Open Sans"/>
                <a:cs typeface="Open Sans"/>
                <a:sym typeface="Open Sans"/>
              </a:rPr>
              <a:t>Durá 2375</a:t>
            </a:r>
            <a:endParaRPr dirty="0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4800" y="184349"/>
            <a:ext cx="2842254" cy="9474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dirty="0" smtClean="0">
                <a:solidFill>
                  <a:schemeClr val="tx1"/>
                </a:solidFill>
              </a:rPr>
              <a:t>HISTORIA CLÍNICA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70" name="Google Shape;70;p14"/>
          <p:cNvSpPr txBox="1">
            <a:spLocks noGrp="1"/>
          </p:cNvSpPr>
          <p:nvPr>
            <p:ph type="body" idx="1"/>
          </p:nvPr>
        </p:nvSpPr>
        <p:spPr>
          <a:xfrm>
            <a:off x="311700" y="1229004"/>
            <a:ext cx="8520600" cy="33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400" dirty="0" smtClean="0"/>
              <a:t>-Varón </a:t>
            </a:r>
            <a:r>
              <a:rPr lang="es" sz="1400" dirty="0"/>
              <a:t>de 61 años acude por presentar </a:t>
            </a:r>
            <a:r>
              <a:rPr lang="es" sz="1400" b="1" dirty="0"/>
              <a:t>anorexia, astenia intensa, disnea </a:t>
            </a:r>
            <a:r>
              <a:rPr lang="es" sz="1400" dirty="0"/>
              <a:t>intermitente y </a:t>
            </a:r>
            <a:r>
              <a:rPr lang="es" sz="1400" b="1" dirty="0"/>
              <a:t>pérdida de más de 10 kg en el último año</a:t>
            </a:r>
            <a:r>
              <a:rPr lang="es" sz="1400" dirty="0"/>
              <a:t>. No dolor torácico, no clínica respiratoria infecciosa</a:t>
            </a:r>
            <a:r>
              <a:rPr lang="es" sz="1400" dirty="0" smtClean="0"/>
              <a:t>.</a:t>
            </a:r>
          </a:p>
          <a:p>
            <a:pPr marL="0" indent="0" algn="just">
              <a:buNone/>
            </a:pPr>
            <a:r>
              <a:rPr lang="es-ES" sz="1400" dirty="0" smtClean="0"/>
              <a:t>-</a:t>
            </a:r>
            <a:r>
              <a:rPr lang="es-ES" sz="1400" i="1" dirty="0" smtClean="0"/>
              <a:t>Anamnesis: </a:t>
            </a:r>
            <a:r>
              <a:rPr lang="es-ES" sz="1400" dirty="0" smtClean="0"/>
              <a:t>No RAM. No DM, no DLM, no HTA. Hábitos tóxicos: </a:t>
            </a:r>
            <a:r>
              <a:rPr lang="es-ES" sz="1400" b="1" dirty="0" smtClean="0"/>
              <a:t>ex-fumador</a:t>
            </a:r>
            <a:r>
              <a:rPr lang="es-ES" sz="1400" dirty="0" smtClean="0"/>
              <a:t> </a:t>
            </a:r>
            <a:r>
              <a:rPr lang="es-ES" sz="1400" dirty="0"/>
              <a:t>desde hace 2 años de </a:t>
            </a:r>
            <a:r>
              <a:rPr lang="es-ES" sz="1400" b="1" dirty="0"/>
              <a:t>160 </a:t>
            </a:r>
            <a:r>
              <a:rPr lang="es-ES" sz="1400" b="1" dirty="0" smtClean="0"/>
              <a:t>años-paquete</a:t>
            </a:r>
            <a:r>
              <a:rPr lang="es-ES" sz="1400" dirty="0"/>
              <a:t>, y </a:t>
            </a:r>
            <a:r>
              <a:rPr lang="es-ES" sz="1400" b="1" dirty="0"/>
              <a:t>ex-</a:t>
            </a:r>
            <a:r>
              <a:rPr lang="es-ES" sz="1400" b="1" dirty="0" err="1"/>
              <a:t>enolismo</a:t>
            </a:r>
            <a:r>
              <a:rPr lang="es-ES" sz="1400" dirty="0"/>
              <a:t> desde hace 2 años de 4-5L diarios de cerveza</a:t>
            </a:r>
            <a:r>
              <a:rPr lang="es-ES" sz="1400" dirty="0" smtClean="0"/>
              <a:t>. </a:t>
            </a:r>
            <a:endParaRPr lang="es-ES" sz="1400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 dirty="0" smtClean="0"/>
              <a:t>-No antecedentes quirúrgicos. Niega tratamiento habitual.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 dirty="0" smtClean="0"/>
              <a:t>-</a:t>
            </a:r>
            <a:r>
              <a:rPr lang="es-ES" sz="1400" i="1" dirty="0" smtClean="0"/>
              <a:t>Examen físico: </a:t>
            </a:r>
            <a:r>
              <a:rPr lang="es-ES" sz="1400" dirty="0" smtClean="0"/>
              <a:t>TA: 118/70 </a:t>
            </a:r>
            <a:r>
              <a:rPr lang="es-ES" sz="1400" dirty="0" err="1" smtClean="0"/>
              <a:t>mmHg</a:t>
            </a:r>
            <a:r>
              <a:rPr lang="es-ES" sz="1400" dirty="0" smtClean="0"/>
              <a:t>; </a:t>
            </a:r>
            <a:r>
              <a:rPr lang="es-ES" sz="1400" dirty="0" err="1" smtClean="0"/>
              <a:t>Tª</a:t>
            </a:r>
            <a:r>
              <a:rPr lang="es-ES" sz="1400" dirty="0" smtClean="0"/>
              <a:t>: 35.8ºC; FC: 101 </a:t>
            </a:r>
            <a:r>
              <a:rPr lang="es-ES" sz="1400" dirty="0" err="1" smtClean="0"/>
              <a:t>lat</a:t>
            </a:r>
            <a:r>
              <a:rPr lang="es-ES" sz="1400" dirty="0" smtClean="0"/>
              <a:t>/</a:t>
            </a:r>
            <a:r>
              <a:rPr lang="es-ES" sz="1400" dirty="0" err="1" smtClean="0"/>
              <a:t>min.Caquéctico</a:t>
            </a:r>
            <a:r>
              <a:rPr lang="es-ES" sz="1400" dirty="0" smtClean="0"/>
              <a:t>.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 b="1" dirty="0" smtClean="0"/>
              <a:t>AP: murmullo vesicular globalmente disminuido, espiración prolongada. </a:t>
            </a:r>
            <a:r>
              <a:rPr lang="es-ES" sz="1400" dirty="0" smtClean="0"/>
              <a:t>AC: rítmica, sin soplos. Abdomen: blando, </a:t>
            </a:r>
            <a:r>
              <a:rPr lang="es-ES" sz="1400" dirty="0" err="1" smtClean="0"/>
              <a:t>depresible</a:t>
            </a:r>
            <a:r>
              <a:rPr lang="es-ES" sz="1400" dirty="0" smtClean="0"/>
              <a:t>, no doloroso a palpación. EEII: no edemas ni signos de TVP.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 i="1" dirty="0" smtClean="0"/>
              <a:t>-Pruebas complementarias: </a:t>
            </a:r>
            <a:r>
              <a:rPr lang="es-ES" sz="1400" u="sng" dirty="0" smtClean="0"/>
              <a:t>ECG y ASO:</a:t>
            </a:r>
            <a:r>
              <a:rPr lang="es-ES" sz="1400" dirty="0" smtClean="0"/>
              <a:t> no alteraciones específicas. </a:t>
            </a:r>
            <a:r>
              <a:rPr lang="es-ES" sz="1400" u="sng" dirty="0" smtClean="0"/>
              <a:t>Gasometría arterial:</a:t>
            </a:r>
            <a:r>
              <a:rPr lang="es-ES" sz="1400" dirty="0" smtClean="0"/>
              <a:t> </a:t>
            </a:r>
            <a:r>
              <a:rPr lang="es-ES" sz="1400" b="1" dirty="0" smtClean="0"/>
              <a:t>pO2: 41.8 </a:t>
            </a:r>
            <a:r>
              <a:rPr lang="es-ES" sz="1400" dirty="0" err="1" smtClean="0"/>
              <a:t>mmHg</a:t>
            </a:r>
            <a:r>
              <a:rPr lang="es-ES" sz="1400" dirty="0" smtClean="0"/>
              <a:t>, </a:t>
            </a:r>
            <a:r>
              <a:rPr lang="es-ES" sz="1400" b="1" dirty="0" smtClean="0"/>
              <a:t>pCO2: 54,7 </a:t>
            </a:r>
            <a:r>
              <a:rPr lang="es-ES" sz="1400" dirty="0" err="1" smtClean="0"/>
              <a:t>mmHg</a:t>
            </a:r>
            <a:r>
              <a:rPr lang="es-ES" sz="1400" dirty="0" smtClean="0"/>
              <a:t>; exceso bases 6,1 </a:t>
            </a:r>
            <a:r>
              <a:rPr lang="es-ES" sz="1400" dirty="0" err="1" smtClean="0"/>
              <a:t>mmol</a:t>
            </a:r>
            <a:r>
              <a:rPr lang="es-ES" sz="1400" dirty="0" smtClean="0"/>
              <a:t>/L, </a:t>
            </a:r>
            <a:r>
              <a:rPr lang="es-ES" sz="1400" b="1" dirty="0" err="1" smtClean="0"/>
              <a:t>Sat</a:t>
            </a:r>
            <a:r>
              <a:rPr lang="es-ES" sz="1400" b="1" dirty="0" smtClean="0"/>
              <a:t> O2: 69,6%, </a:t>
            </a:r>
            <a:r>
              <a:rPr lang="es-ES" sz="1400" dirty="0" smtClean="0"/>
              <a:t>lactato 3,3 </a:t>
            </a:r>
            <a:r>
              <a:rPr lang="es-ES" sz="1400" dirty="0" err="1" smtClean="0"/>
              <a:t>mmol</a:t>
            </a:r>
            <a:r>
              <a:rPr lang="es-ES" sz="1400" dirty="0" smtClean="0"/>
              <a:t>/L.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s-ES" sz="1400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 u="sng" dirty="0" smtClean="0"/>
              <a:t>Radiografía y TAC tórax: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 rotWithShape="1">
          <a:blip r:embed="rId3">
            <a:alphaModFix/>
          </a:blip>
          <a:srcRect l="17803" t="7208" r="18089"/>
          <a:stretch/>
        </p:blipFill>
        <p:spPr>
          <a:xfrm>
            <a:off x="420412" y="630620"/>
            <a:ext cx="3752193" cy="3614243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4"/>
          <a:srcRect l="17608" t="-359" r="17558"/>
          <a:stretch/>
        </p:blipFill>
        <p:spPr>
          <a:xfrm>
            <a:off x="4508936" y="630620"/>
            <a:ext cx="3943493" cy="361424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11700" y="1051648"/>
            <a:ext cx="8520600" cy="831300"/>
          </a:xfrm>
        </p:spPr>
        <p:txBody>
          <a:bodyPr/>
          <a:lstStyle/>
          <a:p>
            <a:r>
              <a:rPr lang="es-ES" dirty="0" smtClean="0"/>
              <a:t>SOLUCIÓN:</a:t>
            </a:r>
            <a:br>
              <a:rPr lang="es-ES" dirty="0" smtClean="0"/>
            </a:br>
            <a:r>
              <a:rPr lang="es-ES" dirty="0" smtClean="0"/>
              <a:t>EXACERBACIÓN EPOC TIPO ENFISEMATOSO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11700" y="2160645"/>
            <a:ext cx="8520600" cy="3354000"/>
          </a:xfrm>
        </p:spPr>
        <p:txBody>
          <a:bodyPr/>
          <a:lstStyle/>
          <a:p>
            <a:pPr marL="114300" indent="0" algn="just">
              <a:buNone/>
            </a:pPr>
            <a:r>
              <a:rPr lang="es-ES" sz="1400" dirty="0" smtClean="0"/>
              <a:t>1.-</a:t>
            </a:r>
            <a:r>
              <a:rPr lang="es-ES" sz="1400" b="1" dirty="0" smtClean="0"/>
              <a:t>Rx tórax: </a:t>
            </a:r>
            <a:endParaRPr lang="es-ES" sz="1400" b="1" dirty="0" smtClean="0"/>
          </a:p>
          <a:p>
            <a:pPr marL="114300" indent="0" algn="just">
              <a:buNone/>
            </a:pPr>
            <a:r>
              <a:rPr lang="es-ES" sz="1400" dirty="0" err="1" smtClean="0"/>
              <a:t>Hiperinsuflación</a:t>
            </a:r>
            <a:r>
              <a:rPr lang="es-ES" sz="1400" dirty="0" smtClean="0"/>
              <a:t> </a:t>
            </a:r>
            <a:r>
              <a:rPr lang="es-ES" sz="1400" dirty="0" smtClean="0"/>
              <a:t>con descenso del diafragma: </a:t>
            </a:r>
            <a:r>
              <a:rPr lang="es-ES" sz="1400" u="sng" dirty="0" smtClean="0"/>
              <a:t>Signos de atrapamiento aéreo.</a:t>
            </a:r>
          </a:p>
          <a:p>
            <a:pPr marL="114300" indent="0" algn="just">
              <a:buNone/>
            </a:pPr>
            <a:r>
              <a:rPr lang="es-ES" sz="1400" dirty="0" smtClean="0"/>
              <a:t>Arterias </a:t>
            </a:r>
            <a:r>
              <a:rPr lang="es-ES" sz="1400" dirty="0" err="1" smtClean="0"/>
              <a:t>hiliares</a:t>
            </a:r>
            <a:r>
              <a:rPr lang="es-ES" sz="1400" dirty="0" smtClean="0"/>
              <a:t> prominentes. Disminución calibre vasos periféricos. </a:t>
            </a:r>
            <a:endParaRPr lang="es-ES" sz="1400" dirty="0" smtClean="0"/>
          </a:p>
          <a:p>
            <a:pPr marL="114300" indent="0" algn="just">
              <a:buNone/>
            </a:pPr>
            <a:r>
              <a:rPr lang="es-ES" sz="1400" u="sng" dirty="0" smtClean="0"/>
              <a:t>Enfisema </a:t>
            </a:r>
            <a:r>
              <a:rPr lang="es-ES" sz="1400" u="sng" dirty="0" smtClean="0"/>
              <a:t>marcado.</a:t>
            </a:r>
          </a:p>
          <a:p>
            <a:pPr marL="114300" indent="0" algn="just">
              <a:buNone/>
            </a:pPr>
            <a:r>
              <a:rPr lang="es-ES" sz="1400" dirty="0" smtClean="0"/>
              <a:t>-</a:t>
            </a:r>
            <a:r>
              <a:rPr lang="es-ES" sz="1400" b="1" dirty="0" smtClean="0"/>
              <a:t>TAC tórax</a:t>
            </a:r>
            <a:r>
              <a:rPr lang="es-ES" sz="1400" b="1" dirty="0" smtClean="0"/>
              <a:t>:</a:t>
            </a:r>
          </a:p>
          <a:p>
            <a:pPr marL="114300" indent="0" algn="just">
              <a:buNone/>
            </a:pPr>
            <a:r>
              <a:rPr lang="es-ES" sz="1400" b="1" dirty="0" smtClean="0"/>
              <a:t> </a:t>
            </a:r>
            <a:r>
              <a:rPr lang="es-ES" sz="1400" u="sng" dirty="0"/>
              <a:t>B</a:t>
            </a:r>
            <a:r>
              <a:rPr lang="es-ES" sz="1400" u="sng" dirty="0" smtClean="0"/>
              <a:t>ullas</a:t>
            </a:r>
            <a:r>
              <a:rPr lang="es-ES" sz="1400" dirty="0" smtClean="0"/>
              <a:t> </a:t>
            </a:r>
            <a:r>
              <a:rPr lang="es-ES" sz="1400" dirty="0" smtClean="0"/>
              <a:t>de forma generalizada.</a:t>
            </a:r>
          </a:p>
          <a:p>
            <a:pPr marL="114300" indent="0" algn="just">
              <a:buNone/>
            </a:pPr>
            <a:endParaRPr lang="es-ES" sz="1400" b="1" dirty="0" smtClean="0"/>
          </a:p>
          <a:p>
            <a:pPr marL="114300" indent="0" algn="just">
              <a:buNone/>
            </a:pPr>
            <a:endParaRPr lang="es-ES" sz="1400" b="1" dirty="0"/>
          </a:p>
          <a:p>
            <a:pPr marL="114300" indent="0" algn="just">
              <a:buNone/>
            </a:pPr>
            <a:r>
              <a:rPr lang="es-ES" sz="1400" dirty="0" smtClean="0"/>
              <a:t>2.-</a:t>
            </a:r>
            <a:r>
              <a:rPr lang="es-ES" sz="1400" b="1" u="sng" dirty="0" smtClean="0"/>
              <a:t>Exacerbación EPOC tipo </a:t>
            </a:r>
            <a:r>
              <a:rPr lang="es-ES" sz="1400" b="1" u="sng" dirty="0" smtClean="0"/>
              <a:t>enfisematoso </a:t>
            </a:r>
            <a:r>
              <a:rPr lang="es-ES" sz="1400" dirty="0" smtClean="0"/>
              <a:t>en </a:t>
            </a:r>
            <a:r>
              <a:rPr lang="es-ES" sz="1400" dirty="0" smtClean="0"/>
              <a:t>paciente sin tratamiento y con historia importante de tabaquismo </a:t>
            </a:r>
            <a:r>
              <a:rPr lang="es-ES" sz="1400" dirty="0" smtClean="0"/>
              <a:t>acumulado, presentando una </a:t>
            </a:r>
            <a:r>
              <a:rPr lang="es-ES" sz="1400" b="1" dirty="0" smtClean="0"/>
              <a:t>insuficiencia respiratoria mixta.</a:t>
            </a:r>
            <a:endParaRPr lang="es-ES" sz="1400" b="1" dirty="0" smtClean="0"/>
          </a:p>
          <a:p>
            <a:pPr marL="114300" indent="0" algn="just">
              <a:buNone/>
            </a:pPr>
            <a:endParaRPr lang="es-ES" sz="1400" dirty="0"/>
          </a:p>
        </p:txBody>
      </p:sp>
    </p:spTree>
    <p:extLst>
      <p:ext uri="{BB962C8B-B14F-4D97-AF65-F5344CB8AC3E}">
        <p14:creationId xmlns:p14="http://schemas.microsoft.com/office/powerpoint/2010/main" val="1282217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uxe">
  <a:themeElements>
    <a:clrScheme name="Luxe">
      <a:dk1>
        <a:srgbClr val="000000"/>
      </a:dk1>
      <a:lt1>
        <a:srgbClr val="FFFFFF"/>
      </a:lt1>
      <a:dk2>
        <a:srgbClr val="B7B7B7"/>
      </a:dk2>
      <a:lt2>
        <a:srgbClr val="CCA677"/>
      </a:lt2>
      <a:accent1>
        <a:srgbClr val="5D4037"/>
      </a:accent1>
      <a:accent2>
        <a:srgbClr val="455A64"/>
      </a:accent2>
      <a:accent3>
        <a:srgbClr val="607D8B"/>
      </a:accent3>
      <a:accent4>
        <a:srgbClr val="78909C"/>
      </a:accent4>
      <a:accent5>
        <a:srgbClr val="57BB8A"/>
      </a:accent5>
      <a:accent6>
        <a:srgbClr val="DCE755"/>
      </a:accent6>
      <a:hlink>
        <a:srgbClr val="57BB8A"/>
      </a:hlink>
      <a:folHlink>
        <a:srgbClr val="57BB8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268</Words>
  <Application>Microsoft Office PowerPoint</Application>
  <PresentationFormat>Presentación en pantalla (16:9)</PresentationFormat>
  <Paragraphs>23</Paragraphs>
  <Slides>4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Open Sans</vt:lpstr>
      <vt:lpstr>Economica</vt:lpstr>
      <vt:lpstr>Arial</vt:lpstr>
      <vt:lpstr>Luxe</vt:lpstr>
      <vt:lpstr>TALLERES INTEGRADOS III:  NEUMOLOGÍA </vt:lpstr>
      <vt:lpstr>HISTORIA CLÍNICA</vt:lpstr>
      <vt:lpstr>Presentación de PowerPoint</vt:lpstr>
      <vt:lpstr>SOLUCIÓN: EXACERBACIÓN EPOC TIPO ENFISEMATOSO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TALLERES MEDICINA INTEGRADA -III</dc:title>
  <dc:creator>Cliente</dc:creator>
  <cp:lastModifiedBy>LOCOLOCOLOCO12356@outlook.es</cp:lastModifiedBy>
  <cp:revision>11</cp:revision>
  <dcterms:modified xsi:type="dcterms:W3CDTF">2020-02-22T11:22:19Z</dcterms:modified>
</cp:coreProperties>
</file>