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Old Standard TT"/>
      <p:regular r:id="rId10"/>
      <p:bold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OldStandardTT-bold.fntdata"/><Relationship Id="rId10" Type="http://schemas.openxmlformats.org/officeDocument/2006/relationships/font" Target="fonts/OldStandardTT-regular.fntdata"/><Relationship Id="rId12" Type="http://schemas.openxmlformats.org/officeDocument/2006/relationships/font" Target="fonts/OldStandardTT-italic.fnt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c6f90357f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c6f90357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c6f90357f_0_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c6f90357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6f90357f_0_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6f90357f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c6f90357f_0_4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c6f90357f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CASO CLÍNICO 2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2700" y="3288314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/>
              <a:t>Servicio de Neumología - Hospital de Elche</a:t>
            </a:r>
            <a:endParaRPr sz="2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/>
              <a:t>Revisado por la Dra. Padilla</a:t>
            </a:r>
            <a:endParaRPr sz="2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2100"/>
              <a:t>Laura González Garrido - 2203</a:t>
            </a:r>
            <a:endParaRPr sz="2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490250" y="423500"/>
            <a:ext cx="6600600" cy="92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Datos clínicos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/>
          <p:nvPr/>
        </p:nvSpPr>
        <p:spPr>
          <a:xfrm>
            <a:off x="759750" y="974500"/>
            <a:ext cx="7515600" cy="3939900"/>
          </a:xfrm>
          <a:prstGeom prst="rect">
            <a:avLst/>
          </a:prstGeom>
          <a:solidFill>
            <a:schemeClr val="lt2"/>
          </a:solidFill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4"/>
          <p:cNvSpPr txBox="1"/>
          <p:nvPr/>
        </p:nvSpPr>
        <p:spPr>
          <a:xfrm>
            <a:off x="861675" y="974500"/>
            <a:ext cx="6963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Old Standard TT"/>
              <a:buChar char="-"/>
            </a:pPr>
            <a:r>
              <a:rPr b="1" lang="es" sz="1500" u="sng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MOTIVO DE CONSULTA</a:t>
            </a:r>
            <a:r>
              <a:rPr b="1" lang="es" sz="15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: </a:t>
            </a:r>
            <a:r>
              <a:rPr lang="es" sz="15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Paciente varón de 73 años que acude por pérdida de peso de más de 5 kg en los últimos meses</a:t>
            </a:r>
            <a:endParaRPr sz="15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Old Standard TT"/>
              <a:buChar char="-"/>
            </a:pPr>
            <a:r>
              <a:rPr b="1" lang="es" sz="1500" u="sng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ANTECEDENTES</a:t>
            </a:r>
            <a:endParaRPr b="1" sz="1500" u="sng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Old Standard TT"/>
              <a:buChar char="-"/>
            </a:pPr>
            <a:r>
              <a:rPr lang="es" sz="15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No RAM</a:t>
            </a:r>
            <a:endParaRPr sz="15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Old Standard TT"/>
              <a:buChar char="-"/>
            </a:pPr>
            <a:r>
              <a:rPr lang="es" sz="15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HTA, No DM, No DLP</a:t>
            </a:r>
            <a:endParaRPr sz="15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Old Standard TT"/>
              <a:buChar char="-"/>
            </a:pPr>
            <a:r>
              <a:rPr lang="es" sz="15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Fumador activo de 50 años/paquete</a:t>
            </a:r>
            <a:endParaRPr sz="15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Old Standard TT"/>
              <a:buChar char="-"/>
            </a:pPr>
            <a:r>
              <a:rPr lang="es" sz="15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Síndrome constitucional </a:t>
            </a:r>
            <a:endParaRPr sz="15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Old Standard TT"/>
              <a:buChar char="-"/>
            </a:pPr>
            <a:r>
              <a:rPr lang="es" sz="15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Refiere un aumento de su disnea basal </a:t>
            </a:r>
            <a:endParaRPr sz="15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Old Standard TT"/>
              <a:buChar char="-"/>
            </a:pPr>
            <a:r>
              <a:rPr b="1" lang="es" sz="1500" u="sng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ENFERMEDAD ACTUAL</a:t>
            </a:r>
            <a:endParaRPr b="1" sz="1500" u="sng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Old Standard TT"/>
              <a:buChar char="-"/>
            </a:pPr>
            <a:r>
              <a:rPr lang="es" sz="15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Síndrome constitucional</a:t>
            </a:r>
            <a:endParaRPr sz="15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Old Standard TT"/>
              <a:buChar char="-"/>
            </a:pPr>
            <a:r>
              <a:rPr lang="es" sz="15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Refiere tos persistente</a:t>
            </a:r>
            <a:endParaRPr sz="15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Old Standard TT"/>
              <a:buChar char="-"/>
            </a:pPr>
            <a:r>
              <a:rPr b="1" lang="es" sz="1500" u="sng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PRUEBAS COMPLEMENTARIAS</a:t>
            </a:r>
            <a:endParaRPr b="1" sz="1500" u="sng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Old Standard TT"/>
              <a:buChar char="-"/>
            </a:pPr>
            <a:r>
              <a:rPr lang="es" sz="15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TAC toraco abdomino pélvico</a:t>
            </a:r>
            <a:endParaRPr sz="15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54400" y="324450"/>
            <a:ext cx="4623000" cy="101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3500"/>
              <a:t>TC toraco abdomino pélvico</a:t>
            </a:r>
            <a:endParaRPr sz="3500"/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20289" y="26363"/>
            <a:ext cx="4357538" cy="5090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5000"/>
              <a:t>Diagnóstico</a:t>
            </a:r>
            <a:endParaRPr sz="5000"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314050"/>
            <a:ext cx="8520600" cy="128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es" sz="2500">
                <a:solidFill>
                  <a:srgbClr val="222222"/>
                </a:solidFill>
              </a:rPr>
              <a:t>Tumor pulmonar</a:t>
            </a:r>
            <a:endParaRPr sz="2500">
              <a:solidFill>
                <a:srgbClr val="222222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400"/>
              <a:buChar char="-"/>
            </a:pPr>
            <a:r>
              <a:rPr lang="es">
                <a:solidFill>
                  <a:srgbClr val="222222"/>
                </a:solidFill>
              </a:rPr>
              <a:t>En TC se observa masa pulmonar a nivel del segmento apical del lóbulo izquierdo con crecimiento endobronquial con probable adenopatía en mediastino homolateral (subaórtica)</a:t>
            </a:r>
            <a:endParaRPr>
              <a:solidFill>
                <a:srgbClr val="222222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400"/>
              <a:buChar char="-"/>
            </a:pPr>
            <a:r>
              <a:rPr lang="es">
                <a:solidFill>
                  <a:srgbClr val="222222"/>
                </a:solidFill>
              </a:rPr>
              <a:t>Estadiaje: T2aN2M0</a:t>
            </a:r>
            <a:endParaRPr>
              <a:solidFill>
                <a:srgbClr val="222222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400"/>
              <a:buChar char="-"/>
            </a:pPr>
            <a:r>
              <a:rPr lang="es">
                <a:solidFill>
                  <a:srgbClr val="222222"/>
                </a:solidFill>
              </a:rPr>
              <a:t>Histología: Tumor carcinoide </a:t>
            </a:r>
            <a:endParaRPr>
              <a:solidFill>
                <a:srgbClr val="222222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