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2" r:id="rId1"/>
  </p:sldMasterIdLst>
  <p:sldIdLst>
    <p:sldId id="256" r:id="rId2"/>
    <p:sldId id="257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5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63"/>
  </p:normalViewPr>
  <p:slideViewPr>
    <p:cSldViewPr snapToGrid="0" snapToObjects="1">
      <p:cViewPr varScale="1">
        <p:scale>
          <a:sx n="121" d="100"/>
          <a:sy n="121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3/8/20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23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61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3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34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63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5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50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4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42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3/8/20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52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2513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3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2" r:id="rId2"/>
    <p:sldLayoutId id="2147483721" r:id="rId3"/>
    <p:sldLayoutId id="2147483720" r:id="rId4"/>
    <p:sldLayoutId id="2147483719" r:id="rId5"/>
    <p:sldLayoutId id="2147483718" r:id="rId6"/>
    <p:sldLayoutId id="2147483717" r:id="rId7"/>
    <p:sldLayoutId id="2147483716" r:id="rId8"/>
    <p:sldLayoutId id="2147483715" r:id="rId9"/>
    <p:sldLayoutId id="2147483714" r:id="rId10"/>
    <p:sldLayoutId id="214748371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A5B357-6607-4994-9198-59090191B3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t="9327" b="9446"/>
          <a:stretch/>
        </p:blipFill>
        <p:spPr>
          <a:xfrm>
            <a:off x="1" y="10"/>
            <a:ext cx="12191999" cy="68579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B4A12B6-EF0D-43E8-8C17-4FAD4D276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>
              <a:lumMod val="85000"/>
              <a:lumOff val="15000"/>
              <a:alpha val="93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107525-0C02-447F-8A3F-553320A72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2"/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43ABA69-4D1E-2043-8443-2B9B9D8A09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>
            <a:normAutofit/>
          </a:bodyPr>
          <a:lstStyle/>
          <a:p>
            <a:r>
              <a:rPr lang="es-ES" dirty="0"/>
              <a:t>Caso clínico UEI</a:t>
            </a:r>
            <a:br>
              <a:rPr lang="es-ES" dirty="0"/>
            </a:br>
            <a:r>
              <a:rPr lang="es-ES" sz="2800" dirty="0"/>
              <a:t>Supervisado por: Dr. </a:t>
            </a:r>
            <a:r>
              <a:rPr lang="es-ES" sz="2800" dirty="0" err="1"/>
              <a:t>Jover</a:t>
            </a:r>
            <a:r>
              <a:rPr lang="es-ES" sz="2800" dirty="0"/>
              <a:t>.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84D402-3644-6942-B2FF-3E55DE5D6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764323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s-ES" sz="2500" dirty="0"/>
              <a:t>Sofía Saura Saura</a:t>
            </a:r>
          </a:p>
          <a:p>
            <a:pPr algn="l"/>
            <a:r>
              <a:rPr lang="es-ES" sz="2500" dirty="0"/>
              <a:t>Talleres III. Grupo 9-10.</a:t>
            </a:r>
          </a:p>
          <a:p>
            <a:pPr algn="l"/>
            <a:r>
              <a:rPr lang="es-ES" sz="2500" dirty="0"/>
              <a:t>10/03/20</a:t>
            </a:r>
          </a:p>
          <a:p>
            <a:endParaRPr lang="es-E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7A42E3-05D8-4A0B-9D4E-20EF581E5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E9A54B-189D-4645-8254-FDC4210EC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1CE48F-D5E4-4520-AF1E-8F85CFBDA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1448851-39AD-4943-BF9C-C50704E08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213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26B849-10A5-DE41-B718-361F78D39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PRESENTACIÓN DEL CASO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A3FD15-A035-994B-A09F-2A8EB6EC9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ES" dirty="0"/>
              <a:t>Varón. 30 años. </a:t>
            </a:r>
          </a:p>
          <a:p>
            <a:pPr algn="just"/>
            <a:r>
              <a:rPr lang="es-ES" dirty="0"/>
              <a:t>Motivo de consulta: Fiebre, dolor en cavidad bucal, otalgia y MEG.</a:t>
            </a:r>
          </a:p>
          <a:p>
            <a:pPr algn="just"/>
            <a:r>
              <a:rPr lang="es-ES" dirty="0"/>
              <a:t>Antecedentes personales: No </a:t>
            </a:r>
            <a:r>
              <a:rPr lang="es-ES" dirty="0" err="1"/>
              <a:t>RAMc</a:t>
            </a:r>
            <a:r>
              <a:rPr lang="es-ES" dirty="0"/>
              <a:t>, no HTA, no DLP, no DM.  Niega hábitos tóxicos. Infección por dengue hace 10 años. Sin ingresos previos. Niega relaciones sexuales de riesgo.</a:t>
            </a:r>
          </a:p>
          <a:p>
            <a:pPr algn="just"/>
            <a:r>
              <a:rPr lang="es-ES" dirty="0"/>
              <a:t>Sin tratamiento habitual.</a:t>
            </a:r>
          </a:p>
          <a:p>
            <a:pPr algn="just"/>
            <a:r>
              <a:rPr lang="es-ES" dirty="0"/>
              <a:t>Enfermedad actual: Comienza con fiebre </a:t>
            </a:r>
            <a:r>
              <a:rPr lang="es-ES" dirty="0" err="1"/>
              <a:t>termometrada</a:t>
            </a:r>
            <a:r>
              <a:rPr lang="es-ES" dirty="0"/>
              <a:t> de 38,5-39,7 </a:t>
            </a:r>
            <a:r>
              <a:rPr lang="es-ES" dirty="0" err="1"/>
              <a:t>ºC</a:t>
            </a:r>
            <a:r>
              <a:rPr lang="es-ES" dirty="0"/>
              <a:t> y </a:t>
            </a:r>
            <a:r>
              <a:rPr lang="es-ES" dirty="0" err="1"/>
              <a:t>odinofagia</a:t>
            </a:r>
            <a:r>
              <a:rPr lang="es-ES" dirty="0"/>
              <a:t> el viernes 28/2/20. A la fiebre le acompaña intensa cefalea, otalgia bilateral desde el martes 25, sialorrea, anorexia y astenia, taquicardia y sudoración profusa que es más intensa por la noche. </a:t>
            </a:r>
          </a:p>
          <a:p>
            <a:pPr algn="just"/>
            <a:r>
              <a:rPr lang="es-ES" dirty="0"/>
              <a:t>FIEBRE ALTA, ODINOFAGIA, SIALORREA, OTALGIA, TAQUICARDIA</a:t>
            </a:r>
          </a:p>
          <a:p>
            <a:pPr algn="just"/>
            <a:r>
              <a:rPr lang="es-ES" dirty="0"/>
              <a:t>Exploración: </a:t>
            </a:r>
            <a:r>
              <a:rPr lang="es-ES" b="1" u="sng" dirty="0">
                <a:solidFill>
                  <a:srgbClr val="FF2549"/>
                </a:solidFill>
              </a:rPr>
              <a:t>FC: 110 </a:t>
            </a:r>
            <a:r>
              <a:rPr lang="es-ES" b="1" u="sng" dirty="0" err="1">
                <a:solidFill>
                  <a:srgbClr val="FF2549"/>
                </a:solidFill>
              </a:rPr>
              <a:t>lpm</a:t>
            </a:r>
            <a:r>
              <a:rPr lang="es-ES" u="sng" dirty="0">
                <a:solidFill>
                  <a:srgbClr val="FF2549"/>
                </a:solidFill>
              </a:rPr>
              <a:t> </a:t>
            </a:r>
            <a:r>
              <a:rPr lang="es-ES" dirty="0"/>
              <a:t>TA: 121/67 </a:t>
            </a:r>
            <a:r>
              <a:rPr lang="es-ES" dirty="0" err="1"/>
              <a:t>mmHG</a:t>
            </a:r>
            <a:r>
              <a:rPr lang="es-ES" dirty="0"/>
              <a:t> </a:t>
            </a:r>
            <a:r>
              <a:rPr lang="es-ES" dirty="0" err="1"/>
              <a:t>Sat</a:t>
            </a:r>
            <a:r>
              <a:rPr lang="es-ES" dirty="0"/>
              <a:t>: 99% </a:t>
            </a:r>
            <a:r>
              <a:rPr lang="es-ES" dirty="0" err="1"/>
              <a:t>Eupneico</a:t>
            </a:r>
            <a:r>
              <a:rPr lang="es-ES" dirty="0"/>
              <a:t>. </a:t>
            </a:r>
          </a:p>
          <a:p>
            <a:pPr algn="just"/>
            <a:r>
              <a:rPr lang="es-ES" u="sng" dirty="0">
                <a:solidFill>
                  <a:srgbClr val="FF2549"/>
                </a:solidFill>
              </a:rPr>
              <a:t>Dolor a la palpación </a:t>
            </a:r>
            <a:r>
              <a:rPr lang="es-ES" u="sng" dirty="0" err="1">
                <a:solidFill>
                  <a:srgbClr val="FF2549"/>
                </a:solidFill>
              </a:rPr>
              <a:t>submentoniana</a:t>
            </a:r>
            <a:r>
              <a:rPr lang="es-ES" dirty="0"/>
              <a:t>. </a:t>
            </a:r>
          </a:p>
          <a:p>
            <a:pPr algn="just"/>
            <a:r>
              <a:rPr lang="es-ES" u="sng" dirty="0">
                <a:solidFill>
                  <a:srgbClr val="FF2549"/>
                </a:solidFill>
              </a:rPr>
              <a:t>Cavidad bucal: 3 lesiones redondeadas amarillentas delimitadas por un halo eritematoso en el paladar.</a:t>
            </a:r>
            <a:r>
              <a:rPr lang="es-ES" dirty="0"/>
              <a:t> Lesión en labio inferior amarillenta con bordes eritematosos y zona central costrosa de color violáceo. </a:t>
            </a:r>
          </a:p>
          <a:p>
            <a:pPr algn="just"/>
            <a:r>
              <a:rPr lang="es-ES" dirty="0"/>
              <a:t>Pruebas complementarias: </a:t>
            </a:r>
            <a:r>
              <a:rPr lang="es-ES" u="sng" dirty="0">
                <a:solidFill>
                  <a:srgbClr val="FF2549"/>
                </a:solidFill>
              </a:rPr>
              <a:t>PCR para VHS 1 +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5169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2054D-30DC-7D43-A741-58E66A3A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D0EA5E-5128-2A40-90B2-AD324DC29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9C73DB7-17BD-244E-AB2C-8D8D3BFC6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671" y="594885"/>
            <a:ext cx="4333875" cy="5778500"/>
          </a:xfrm>
          <a:prstGeom prst="rect">
            <a:avLst/>
          </a:prstGeom>
        </p:spPr>
      </p:pic>
      <p:sp>
        <p:nvSpPr>
          <p:cNvPr id="8" name="Redondear rectángulo de una esquina 7">
            <a:extLst>
              <a:ext uri="{FF2B5EF4-FFF2-40B4-BE49-F238E27FC236}">
                <a16:creationId xmlns:a16="http://schemas.microsoft.com/office/drawing/2014/main" id="{C47D50D9-9812-E34B-9465-1A8A5E609C44}"/>
              </a:ext>
            </a:extLst>
          </p:cNvPr>
          <p:cNvSpPr/>
          <p:nvPr/>
        </p:nvSpPr>
        <p:spPr>
          <a:xfrm>
            <a:off x="3905248" y="607585"/>
            <a:ext cx="762495" cy="569573"/>
          </a:xfrm>
          <a:prstGeom prst="round1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dondear rectángulo de una esquina 8">
            <a:extLst>
              <a:ext uri="{FF2B5EF4-FFF2-40B4-BE49-F238E27FC236}">
                <a16:creationId xmlns:a16="http://schemas.microsoft.com/office/drawing/2014/main" id="{33F75EA2-EFD5-6841-B37E-0BA2FC9C7F7E}"/>
              </a:ext>
            </a:extLst>
          </p:cNvPr>
          <p:cNvSpPr/>
          <p:nvPr/>
        </p:nvSpPr>
        <p:spPr>
          <a:xfrm>
            <a:off x="6900861" y="594885"/>
            <a:ext cx="866283" cy="466659"/>
          </a:xfrm>
          <a:prstGeom prst="round1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Anillo 9">
            <a:extLst>
              <a:ext uri="{FF2B5EF4-FFF2-40B4-BE49-F238E27FC236}">
                <a16:creationId xmlns:a16="http://schemas.microsoft.com/office/drawing/2014/main" id="{056EFA24-CE85-E044-8D1A-A37635617AAD}"/>
              </a:ext>
            </a:extLst>
          </p:cNvPr>
          <p:cNvSpPr/>
          <p:nvPr/>
        </p:nvSpPr>
        <p:spPr>
          <a:xfrm>
            <a:off x="5265682" y="2764221"/>
            <a:ext cx="1030014" cy="1156138"/>
          </a:xfrm>
          <a:prstGeom prst="donut">
            <a:avLst>
              <a:gd name="adj" fmla="val 5425"/>
            </a:avLst>
          </a:prstGeom>
          <a:solidFill>
            <a:srgbClr val="FF254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Anillo 10">
            <a:extLst>
              <a:ext uri="{FF2B5EF4-FFF2-40B4-BE49-F238E27FC236}">
                <a16:creationId xmlns:a16="http://schemas.microsoft.com/office/drawing/2014/main" id="{EDF23B7C-5128-DC41-9A4E-804E1D724F0F}"/>
              </a:ext>
            </a:extLst>
          </p:cNvPr>
          <p:cNvSpPr/>
          <p:nvPr/>
        </p:nvSpPr>
        <p:spPr>
          <a:xfrm>
            <a:off x="4514192" y="3920359"/>
            <a:ext cx="1030014" cy="1156138"/>
          </a:xfrm>
          <a:prstGeom prst="donut">
            <a:avLst>
              <a:gd name="adj" fmla="val 5425"/>
            </a:avLst>
          </a:prstGeom>
          <a:solidFill>
            <a:srgbClr val="FF254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199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4FA8C8-9251-BC49-A7B6-606E09841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Diagnóstico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4034DE-D992-0743-A6ED-263C864D4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600" b="1" dirty="0">
                <a:solidFill>
                  <a:srgbClr val="FF2549"/>
                </a:solidFill>
              </a:rPr>
              <a:t>GINGIVIOESTOMATITIS HERPÉTICA POR HSV-1</a:t>
            </a:r>
          </a:p>
        </p:txBody>
      </p:sp>
    </p:spTree>
    <p:extLst>
      <p:ext uri="{BB962C8B-B14F-4D97-AF65-F5344CB8AC3E}">
        <p14:creationId xmlns:p14="http://schemas.microsoft.com/office/powerpoint/2010/main" val="33298067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4389</TotalTime>
  <Words>210</Words>
  <Application>Microsoft Macintosh PowerPoint</Application>
  <PresentationFormat>Panorámica</PresentationFormat>
  <Paragraphs>17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Avenir Next LT Pro</vt:lpstr>
      <vt:lpstr>Avenir Next LT Pro Light</vt:lpstr>
      <vt:lpstr>Garamond</vt:lpstr>
      <vt:lpstr>SavonVTI</vt:lpstr>
      <vt:lpstr>Caso clínico UEI Supervisado por: Dr. Jover.</vt:lpstr>
      <vt:lpstr>PRESENTACIÓN DEL CASO</vt:lpstr>
      <vt:lpstr>Presentación de PowerPoint</vt:lpstr>
      <vt:lpstr>Diagnóstico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clínico UEI Supervisado por: Dr. Jover.</dc:title>
  <dc:creator>Saura Saura, Sofia</dc:creator>
  <cp:lastModifiedBy>Saura Saura, Sofia</cp:lastModifiedBy>
  <cp:revision>5</cp:revision>
  <dcterms:created xsi:type="dcterms:W3CDTF">2020-03-08T16:41:41Z</dcterms:created>
  <dcterms:modified xsi:type="dcterms:W3CDTF">2020-03-11T17:50:44Z</dcterms:modified>
</cp:coreProperties>
</file>