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84" r:id="rId3"/>
    <p:sldId id="287" r:id="rId4"/>
    <p:sldId id="285" r:id="rId5"/>
    <p:sldId id="286" r:id="rId6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ed Hat Text" panose="020B0604020202020204" charset="0"/>
      <p:regular r:id="rId13"/>
      <p:bold r:id="rId14"/>
      <p:italic r:id="rId15"/>
      <p:boldItalic r:id="rId16"/>
    </p:embeddedFont>
    <p:embeddedFont>
      <p:font typeface="Zilla Slab SemiBold" panose="020B060402020202020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9F3DAB-CCD6-45CD-8771-0673C5D1B75B}">
  <a:tblStyle styleId="{019F3DAB-CCD6-45CD-8771-0673C5D1B7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 snapToGrid="0">
      <p:cViewPr>
        <p:scale>
          <a:sx n="90" d="100"/>
          <a:sy n="9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249705" y="2092834"/>
            <a:ext cx="5480704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>
                <a:latin typeface="Berlin Sans FB Demi" panose="020E0802020502020306" pitchFamily="34" charset="0"/>
                <a:cs typeface="Aharoni" panose="020B0604020202020204" pitchFamily="2" charset="-79"/>
              </a:rPr>
              <a:t>CASO CLÍNICO DIGESTIVO</a:t>
            </a:r>
            <a:endParaRPr sz="5400" dirty="0">
              <a:latin typeface="Berlin Sans FB Demi" panose="020E0802020502020306" pitchFamily="34" charset="0"/>
              <a:cs typeface="Aharoni" panose="020B0604020202020204" pitchFamily="2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2934B6-8AFA-4441-97EC-2166EA5C7C78}"/>
              </a:ext>
            </a:extLst>
          </p:cNvPr>
          <p:cNvSpPr txBox="1"/>
          <p:nvPr/>
        </p:nvSpPr>
        <p:spPr>
          <a:xfrm>
            <a:off x="1371600" y="3370521"/>
            <a:ext cx="478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 Paz Giménez Richarte – 2449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Aprobado por el Dr. Miralles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HGUA – Universidad Miguel Hernández</a:t>
            </a:r>
          </a:p>
        </p:txBody>
      </p:sp>
      <p:pic>
        <p:nvPicPr>
          <p:cNvPr id="1028" name="Picture 4" descr="Resultado de imagen de universidad umh png">
            <a:extLst>
              <a:ext uri="{FF2B5EF4-FFF2-40B4-BE49-F238E27FC236}">
                <a16:creationId xmlns:a16="http://schemas.microsoft.com/office/drawing/2014/main" id="{0DB015F5-2714-47C7-BBD3-7FEB04E2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7" y="-255182"/>
            <a:ext cx="1453405" cy="1772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DFB5B-074D-473E-8704-CA1608DA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2" y="202312"/>
            <a:ext cx="5889900" cy="641100"/>
          </a:xfrm>
        </p:spPr>
        <p:txBody>
          <a:bodyPr/>
          <a:lstStyle/>
          <a:p>
            <a:r>
              <a:rPr lang="es-ES" b="0" u="sng" dirty="0">
                <a:latin typeface="Berlin Sans FB Demi" panose="020E0802020502020306" pitchFamily="34" charset="0"/>
              </a:rPr>
              <a:t>DATOS CLÍNICOS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6C3673-2043-413E-BEB0-19A34F50E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42" y="831850"/>
            <a:ext cx="6459252" cy="4114801"/>
          </a:xfrm>
        </p:spPr>
        <p:txBody>
          <a:bodyPr/>
          <a:lstStyle/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 actual: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mujer de 83 años que acude a urgencias por ictericia de unas semanas de evolución. Asocia astenia y pérdida de peso de aproximadamente 5kg en el último mes. No dolor. No fiebre. No otra sintomatología acompañante.</a:t>
            </a:r>
            <a:endParaRPr lang="es-ES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Antecedentes: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RAM. DLP. Obesidad. No HTA. No DM. No hábitos tóxicos. Artrosis generalizada. No intervenciones quirúrgicas. SB: independiente para ABVD, vida sedentaria, NYHA I, no ortopnea ni DPN.</a:t>
            </a:r>
          </a:p>
          <a:p>
            <a:pPr marL="101600" indent="0" algn="just">
              <a:buNone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Tratamiento habitual: atorvastatina,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celebrex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1600" indent="0" algn="just">
              <a:buNone/>
            </a:pPr>
            <a:r>
              <a:rPr lang="es-E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Exploración física (destaca): </a:t>
            </a:r>
            <a:r>
              <a:rPr lang="es-ES" sz="1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113/72mmHg. FC 64lpm. Tº36,2ºC. SatO2 95% basal. Consciente y orientada en las tres esferas. Ictérica. Regular estado general. AC: rítmica sin soplos. AP: MVC sin ruidos sobreañadidos. Abdomen: blando y depresible, no signos de circulación colateral, dolor a la palpación en hipocondrio derecho, ligera hepatomegalia, no palpo masas, Murphy +. EEII: no edemas ni signos de TVP.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26BFF4-BB37-4CE3-8530-B91D5D819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2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9742C5-4E54-4D3C-A3FB-0DCF75BC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400" y="457200"/>
            <a:ext cx="6352926" cy="4114800"/>
          </a:xfrm>
        </p:spPr>
        <p:txBody>
          <a:bodyPr/>
          <a:lstStyle/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Exploraciones complem</a:t>
            </a:r>
            <a:r>
              <a:rPr lang="es-ES" sz="16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entarias: </a:t>
            </a:r>
            <a:endParaRPr lang="es-ES" sz="1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AS: aumento de transaminasas, bilirrubina y enzimas de colestasis. </a:t>
            </a: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 abdominal: LOE hepática de aproximadamente 8 cm. </a:t>
            </a: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solicita el siguiente TC toraco-abdomino-pélvico.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92F39-CA3D-425C-BAD0-4E8664851F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1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C5A883-8993-43D4-9EF2-D97721DD51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pic>
        <p:nvPicPr>
          <p:cNvPr id="8" name="Imagen 7" descr="Imagen que contiene foto, viejo, negro, blanco&#10;&#10;Descripción generada automáticamente">
            <a:extLst>
              <a:ext uri="{FF2B5EF4-FFF2-40B4-BE49-F238E27FC236}">
                <a16:creationId xmlns:a16="http://schemas.microsoft.com/office/drawing/2014/main" id="{807000ED-DF92-439D-8A33-016D353F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47" y="0"/>
            <a:ext cx="3828653" cy="2838996"/>
          </a:xfrm>
          <a:prstGeom prst="rect">
            <a:avLst/>
          </a:prstGeom>
        </p:spPr>
      </p:pic>
      <p:pic>
        <p:nvPicPr>
          <p:cNvPr id="10" name="Imagen 9" descr="Imagen que contiene foto, pequeño, negro, viejo&#10;&#10;Descripción generada automáticamente">
            <a:extLst>
              <a:ext uri="{FF2B5EF4-FFF2-40B4-BE49-F238E27FC236}">
                <a16:creationId xmlns:a16="http://schemas.microsoft.com/office/drawing/2014/main" id="{4916D456-479F-4B90-BABE-50DE0196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840" y="1979819"/>
            <a:ext cx="3828653" cy="3163632"/>
          </a:xfrm>
          <a:prstGeom prst="rect">
            <a:avLst/>
          </a:prstGeom>
        </p:spPr>
      </p:pic>
      <p:pic>
        <p:nvPicPr>
          <p:cNvPr id="5" name="Imagen 4" descr="Imagen que contiene foto, negro, blanco, pastel&#10;&#10;Descripción generada automáticamente">
            <a:extLst>
              <a:ext uri="{FF2B5EF4-FFF2-40B4-BE49-F238E27FC236}">
                <a16:creationId xmlns:a16="http://schemas.microsoft.com/office/drawing/2014/main" id="{17D653AE-B6D7-41AB-98BA-47126A65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48986" cy="283899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82E9FAB-B073-4856-B52C-D51AF7D38F81}"/>
              </a:ext>
            </a:extLst>
          </p:cNvPr>
          <p:cNvCxnSpPr>
            <a:cxnSpLocks/>
          </p:cNvCxnSpPr>
          <p:nvPr/>
        </p:nvCxnSpPr>
        <p:spPr>
          <a:xfrm>
            <a:off x="583474" y="748937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231572A-60F1-40EF-8FC1-47583DDE3E8A}"/>
              </a:ext>
            </a:extLst>
          </p:cNvPr>
          <p:cNvCxnSpPr>
            <a:cxnSpLocks/>
          </p:cNvCxnSpPr>
          <p:nvPr/>
        </p:nvCxnSpPr>
        <p:spPr>
          <a:xfrm>
            <a:off x="5830388" y="483325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DFB2649-1619-45D8-9626-A6D325869218}"/>
              </a:ext>
            </a:extLst>
          </p:cNvPr>
          <p:cNvCxnSpPr>
            <a:cxnSpLocks/>
          </p:cNvCxnSpPr>
          <p:nvPr/>
        </p:nvCxnSpPr>
        <p:spPr>
          <a:xfrm>
            <a:off x="6035039" y="822959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ABD00E7C-10D2-44E9-A368-494C64E1DA93}"/>
              </a:ext>
            </a:extLst>
          </p:cNvPr>
          <p:cNvSpPr/>
          <p:nvPr/>
        </p:nvSpPr>
        <p:spPr>
          <a:xfrm>
            <a:off x="4423954" y="2571750"/>
            <a:ext cx="792480" cy="720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98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40123-4B18-4F3F-9427-C1ED9EB2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u="sng" dirty="0">
                <a:latin typeface="Berlin Sans FB Demi" panose="020E0802020502020306" pitchFamily="34" charset="0"/>
              </a:rPr>
              <a:t>DIAGNÓSTICO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F5F5C-3B23-4069-9BC6-DD798633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r>
              <a:rPr lang="es-E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COLANGIOCARCINOMA</a:t>
            </a:r>
          </a:p>
          <a:p>
            <a:pPr marL="101600" indent="0" algn="just">
              <a:buNone/>
            </a:pPr>
            <a:endParaRPr lang="es-ES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lesión hepática (de casi 8cm) que asocia dilatación de la vía biliar intrahepática, sugestivo de colangiocarcinoma. Existe además una voluminosa adenopatía hipodensa, de aspecto tumoral, en el hilio hepático.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9A5011-D53E-4E73-85C3-1151814D2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506224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275</Words>
  <Application>Microsoft Office PowerPoint</Application>
  <PresentationFormat>Presentación en pantalla (16:9)</PresentationFormat>
  <Paragraphs>21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Zilla Slab</vt:lpstr>
      <vt:lpstr>Red Hat Text</vt:lpstr>
      <vt:lpstr>Berlin Sans FB Demi</vt:lpstr>
      <vt:lpstr>Arial</vt:lpstr>
      <vt:lpstr>Zilla Slab SemiBold</vt:lpstr>
      <vt:lpstr>Calibri</vt:lpstr>
      <vt:lpstr>Hume template</vt:lpstr>
      <vt:lpstr>CASO CLÍNICO DIGESTIVO</vt:lpstr>
      <vt:lpstr>DATOS CLÍNICOS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NEUMOLOGÍA</dc:title>
  <dc:creator>Mari Paz Giménez Richarte</dc:creator>
  <cp:lastModifiedBy>Mari Paz Giménez Richarte</cp:lastModifiedBy>
  <cp:revision>13</cp:revision>
  <dcterms:modified xsi:type="dcterms:W3CDTF">2020-03-10T16:23:46Z</dcterms:modified>
</cp:coreProperties>
</file>