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E7E0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extLst>
              <a:ext uri="{FF2B5EF4-FFF2-40B4-BE49-F238E27FC236}">
                <a16:creationId xmlns:a16="http://schemas.microsoft.com/office/drawing/2014/main" id="{15719DC1-0EC1-46FF-A800-16A2F72C78C2}"/>
              </a:ext>
            </a:extLst>
          </p:cNvPr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2">
              <a:alphaModFix amt="40000"/>
            </a:blip>
            <a:tile sx="85657" sy="85657" algn="tl"/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8DADBC6-5D92-4027-8CCA-05DA71DE37C5}"/>
              </a:ext>
            </a:extLst>
          </p:cNvPr>
          <p:cNvSpPr/>
          <p:nvPr/>
        </p:nvSpPr>
        <p:spPr>
          <a:xfrm>
            <a:off x="1307866" y="1267733"/>
            <a:ext cx="9576264" cy="430794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r="16200000" algn="tl">
              <a:srgbClr val="000000">
                <a:alpha val="66000"/>
              </a:srgbClr>
            </a:outerShdw>
          </a:effectLst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40D69A6-7E6A-41CC-B542-82155EAE9E1E}"/>
              </a:ext>
            </a:extLst>
          </p:cNvPr>
          <p:cNvSpPr/>
          <p:nvPr/>
        </p:nvSpPr>
        <p:spPr>
          <a:xfrm>
            <a:off x="1447796" y="1411614"/>
            <a:ext cx="9296403" cy="4034771"/>
          </a:xfrm>
          <a:prstGeom prst="rect">
            <a:avLst/>
          </a:prstGeom>
          <a:noFill/>
          <a:ln w="6345" cap="sq">
            <a:solidFill>
              <a:srgbClr val="404040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C4500574-0D69-4D91-949C-65E7C8B12716}"/>
              </a:ext>
            </a:extLst>
          </p:cNvPr>
          <p:cNvSpPr/>
          <p:nvPr/>
        </p:nvSpPr>
        <p:spPr>
          <a:xfrm>
            <a:off x="5135883" y="1267733"/>
            <a:ext cx="1920240" cy="731520"/>
          </a:xfrm>
          <a:prstGeom prst="rect">
            <a:avLst/>
          </a:prstGeom>
          <a:solidFill>
            <a:srgbClr val="92B0C8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27E91E11-F9F7-4D7D-86AD-628087180A72}"/>
              </a:ext>
            </a:extLst>
          </p:cNvPr>
          <p:cNvGrpSpPr/>
          <p:nvPr/>
        </p:nvGrpSpPr>
        <p:grpSpPr>
          <a:xfrm>
            <a:off x="5250183" y="1267733"/>
            <a:ext cx="1691640" cy="645292"/>
            <a:chOff x="5250183" y="1267733"/>
            <a:chExt cx="1691640" cy="645292"/>
          </a:xfrm>
        </p:grpSpPr>
        <p:cxnSp>
          <p:nvCxnSpPr>
            <p:cNvPr id="7" name="Straight Connector 16">
              <a:extLst>
                <a:ext uri="{FF2B5EF4-FFF2-40B4-BE49-F238E27FC236}">
                  <a16:creationId xmlns:a16="http://schemas.microsoft.com/office/drawing/2014/main" id="{63B3DCEA-3DBC-47B8-971A-B49876666AA1}"/>
                </a:ext>
              </a:extLst>
            </p:cNvPr>
            <p:cNvCxnSpPr/>
            <p:nvPr/>
          </p:nvCxnSpPr>
          <p:spPr>
            <a:xfrm>
              <a:off x="5250183" y="1267733"/>
              <a:ext cx="0" cy="640080"/>
            </a:xfrm>
            <a:prstGeom prst="straightConnector1">
              <a:avLst/>
            </a:prstGeom>
            <a:noFill/>
            <a:ln w="6345" cap="flat">
              <a:solidFill>
                <a:srgbClr val="262626"/>
              </a:solidFill>
              <a:prstDash val="solid"/>
              <a:miter/>
            </a:ln>
          </p:spPr>
        </p:cxnSp>
        <p:cxnSp>
          <p:nvCxnSpPr>
            <p:cNvPr id="8" name="Straight Connector 17">
              <a:extLst>
                <a:ext uri="{FF2B5EF4-FFF2-40B4-BE49-F238E27FC236}">
                  <a16:creationId xmlns:a16="http://schemas.microsoft.com/office/drawing/2014/main" id="{8C785E29-3B23-454E-9DF8-36C674B682B2}"/>
                </a:ext>
              </a:extLst>
            </p:cNvPr>
            <p:cNvCxnSpPr/>
            <p:nvPr/>
          </p:nvCxnSpPr>
          <p:spPr>
            <a:xfrm>
              <a:off x="6941823" y="1267733"/>
              <a:ext cx="0" cy="640080"/>
            </a:xfrm>
            <a:prstGeom prst="straightConnector1">
              <a:avLst/>
            </a:prstGeom>
            <a:noFill/>
            <a:ln w="6345" cap="flat">
              <a:solidFill>
                <a:srgbClr val="262626"/>
              </a:solidFill>
              <a:prstDash val="solid"/>
              <a:miter/>
            </a:ln>
          </p:spPr>
        </p:cxnSp>
        <p:cxnSp>
          <p:nvCxnSpPr>
            <p:cNvPr id="9" name="Straight Connector 18">
              <a:extLst>
                <a:ext uri="{FF2B5EF4-FFF2-40B4-BE49-F238E27FC236}">
                  <a16:creationId xmlns:a16="http://schemas.microsoft.com/office/drawing/2014/main" id="{7226AFDA-3474-4B48-9149-B1EF83D88DF8}"/>
                </a:ext>
              </a:extLst>
            </p:cNvPr>
            <p:cNvCxnSpPr/>
            <p:nvPr/>
          </p:nvCxnSpPr>
          <p:spPr>
            <a:xfrm>
              <a:off x="5250183" y="1913025"/>
              <a:ext cx="1691640" cy="0"/>
            </a:xfrm>
            <a:prstGeom prst="straightConnector1">
              <a:avLst/>
            </a:prstGeom>
            <a:noFill/>
            <a:ln w="6345" cap="flat">
              <a:solidFill>
                <a:srgbClr val="262626"/>
              </a:solidFill>
              <a:prstDash val="solid"/>
              <a:miter/>
            </a:ln>
          </p:spPr>
        </p:cxn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394E2018-B00A-49F4-AEF1-E5B75DDA4C8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61703" y="2091260"/>
            <a:ext cx="9068589" cy="2590796"/>
          </a:xfrm>
        </p:spPr>
        <p:txBody>
          <a:bodyPr anchorCtr="1">
            <a:noAutofit/>
          </a:bodyPr>
          <a:lstStyle>
            <a:lvl1pPr algn="ctr">
              <a:lnSpc>
                <a:spcPct val="83000"/>
              </a:lnSpc>
              <a:defRPr sz="7200" cap="all" spc="-1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D102A4B-5DE3-44C5-BA48-6BB7E388D21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62096" y="4682066"/>
            <a:ext cx="9070848" cy="457200"/>
          </a:xfrm>
        </p:spPr>
        <p:txBody>
          <a:bodyPr anchorCtr="1"/>
          <a:lstStyle>
            <a:lvl1pPr marL="0" indent="0" algn="ctr">
              <a:spcBef>
                <a:spcPts val="0"/>
              </a:spcBef>
              <a:buNone/>
              <a:defRPr sz="1600" spc="80">
                <a:solidFill>
                  <a:srgbClr val="564843"/>
                </a:solidFill>
              </a:defRPr>
            </a:lvl1pPr>
          </a:lstStyle>
          <a:p>
            <a:pPr lvl="0"/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12" name="Date Placeholder 19">
            <a:extLst>
              <a:ext uri="{FF2B5EF4-FFF2-40B4-BE49-F238E27FC236}">
                <a16:creationId xmlns:a16="http://schemas.microsoft.com/office/drawing/2014/main" id="{B51766BC-7AF6-4789-9D15-1F6D58FB4D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318763" y="1341251"/>
            <a:ext cx="1554480" cy="527215"/>
          </a:xfrm>
        </p:spPr>
        <p:txBody>
          <a:bodyPr anchorCtr="1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 lvl="0"/>
            <a:fld id="{826EDC8D-C2C9-4966-A131-F3E4EDB71B9F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13" name="Footer Placeholder 20">
            <a:extLst>
              <a:ext uri="{FF2B5EF4-FFF2-40B4-BE49-F238E27FC236}">
                <a16:creationId xmlns:a16="http://schemas.microsoft.com/office/drawing/2014/main" id="{610F47BC-3BD3-4AEA-A5B8-698737ED7D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1453896" y="5212080"/>
            <a:ext cx="5905496" cy="228600"/>
          </a:xfrm>
        </p:spPr>
        <p:txBody>
          <a:bodyPr anchorCtr="0"/>
          <a:lstStyle>
            <a:lvl1pPr algn="l">
              <a:defRPr/>
            </a:lvl1pPr>
          </a:lstStyle>
          <a:p>
            <a:pPr lvl="0"/>
            <a:endParaRPr lang="en-US"/>
          </a:p>
        </p:txBody>
      </p:sp>
      <p:sp>
        <p:nvSpPr>
          <p:cNvPr id="14" name="Slide Number Placeholder 21">
            <a:extLst>
              <a:ext uri="{FF2B5EF4-FFF2-40B4-BE49-F238E27FC236}">
                <a16:creationId xmlns:a16="http://schemas.microsoft.com/office/drawing/2014/main" id="{2C341C10-2D4F-4314-ACC4-CF128FBA9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06918" y="5212080"/>
            <a:ext cx="2111879" cy="228600"/>
          </a:xfrm>
        </p:spPr>
        <p:txBody>
          <a:bodyPr/>
          <a:lstStyle>
            <a:lvl1pPr>
              <a:defRPr/>
            </a:lvl1pPr>
          </a:lstStyle>
          <a:p>
            <a:pPr lvl="0"/>
            <a:fld id="{036E16FC-D6CF-437E-AEA8-324EC62BBC23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1750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C916D-4780-4C2B-8A74-582C85B4EE7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890A8-5DE5-490D-9DDB-9C1E9887727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5A785-E01E-4AB3-85EC-6F1B77BDBC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1A06CF-08FF-4278-81FF-D2E4FB43D09C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873FC-4D33-43C5-B8D7-80FE911C7B2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D9813-2F28-421D-A901-365BCA7EB5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63E15B-BDEB-4ADB-BA4C-C0F734170CFE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9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58ADD-8956-4EDA-BD47-565A325E2FC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991596" y="761996"/>
            <a:ext cx="2362196" cy="52578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75CA6-9DF7-47DF-9C60-EA01DCE298D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761996"/>
            <a:ext cx="8077196" cy="52578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BDC62-9582-41C0-BBFC-2AE2790364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858D8C-04F0-4C26-AEBD-721AC4B55711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1E394-9A04-4D7B-B58A-AC6264EDBD0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80507-D542-4788-A281-31F23FE44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DF1FEE-67C7-40F6-A88D-073E9CB3BD93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71ACF-B5CA-48E3-A389-D0225834B28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2733-0779-4D74-8272-907B5E2E69A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211A5-6889-45DF-A934-012FDEB7D5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D6F678-CF83-40D2-A017-22DA7DF21A03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27FAE-F6CB-4C83-82F2-C2C8A76198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120A1-6E46-45B0-A44A-A1347A006D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1094DE-0419-4BBF-A4EF-83FBFA2486A5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0615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rgbClr val="E7E0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extLst>
              <a:ext uri="{FF2B5EF4-FFF2-40B4-BE49-F238E27FC236}">
                <a16:creationId xmlns:a16="http://schemas.microsoft.com/office/drawing/2014/main" id="{99CE2ED7-108F-4B53-A2B9-DCDBDE8845A2}"/>
              </a:ext>
            </a:extLst>
          </p:cNvPr>
          <p:cNvSpPr/>
          <p:nvPr/>
        </p:nvSpPr>
        <p:spPr>
          <a:xfrm>
            <a:off x="11786" y="0"/>
            <a:ext cx="12191996" cy="6858000"/>
          </a:xfrm>
          <a:prstGeom prst="rect">
            <a:avLst/>
          </a:prstGeom>
          <a:blipFill>
            <a:blip r:embed="rId2">
              <a:alphaModFix amt="40000"/>
            </a:blip>
            <a:tile sx="85657" sy="85657" algn="tl"/>
          </a:blip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EC087953-0E48-489B-9BC2-139FBEAC85BA}"/>
              </a:ext>
            </a:extLst>
          </p:cNvPr>
          <p:cNvSpPr/>
          <p:nvPr/>
        </p:nvSpPr>
        <p:spPr>
          <a:xfrm>
            <a:off x="1307866" y="1267733"/>
            <a:ext cx="9576264" cy="430794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r="16200000" algn="tl">
              <a:srgbClr val="000000">
                <a:alpha val="66000"/>
              </a:srgbClr>
            </a:outerShdw>
          </a:effectLst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A99D3B51-57A7-40AE-8CEB-754783B2B518}"/>
              </a:ext>
            </a:extLst>
          </p:cNvPr>
          <p:cNvSpPr/>
          <p:nvPr/>
        </p:nvSpPr>
        <p:spPr>
          <a:xfrm>
            <a:off x="1447796" y="1411614"/>
            <a:ext cx="9296403" cy="4034771"/>
          </a:xfrm>
          <a:prstGeom prst="rect">
            <a:avLst/>
          </a:prstGeom>
          <a:noFill/>
          <a:ln w="6345" cap="sq">
            <a:solidFill>
              <a:srgbClr val="404040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A1F316F3-7781-4A5F-BD21-544CC6251860}"/>
              </a:ext>
            </a:extLst>
          </p:cNvPr>
          <p:cNvSpPr/>
          <p:nvPr/>
        </p:nvSpPr>
        <p:spPr>
          <a:xfrm>
            <a:off x="5135883" y="1267733"/>
            <a:ext cx="1920240" cy="731520"/>
          </a:xfrm>
          <a:prstGeom prst="rect">
            <a:avLst/>
          </a:prstGeom>
          <a:solidFill>
            <a:srgbClr val="E37C3D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" name="Group 30">
            <a:extLst>
              <a:ext uri="{FF2B5EF4-FFF2-40B4-BE49-F238E27FC236}">
                <a16:creationId xmlns:a16="http://schemas.microsoft.com/office/drawing/2014/main" id="{AD713E24-30E3-4F37-89AE-8120D38621AD}"/>
              </a:ext>
            </a:extLst>
          </p:cNvPr>
          <p:cNvGrpSpPr/>
          <p:nvPr/>
        </p:nvGrpSpPr>
        <p:grpSpPr>
          <a:xfrm>
            <a:off x="5250183" y="1267733"/>
            <a:ext cx="1691640" cy="645292"/>
            <a:chOff x="5250183" y="1267733"/>
            <a:chExt cx="1691640" cy="645292"/>
          </a:xfrm>
        </p:grpSpPr>
        <p:cxnSp>
          <p:nvCxnSpPr>
            <p:cNvPr id="7" name="Straight Connector 31">
              <a:extLst>
                <a:ext uri="{FF2B5EF4-FFF2-40B4-BE49-F238E27FC236}">
                  <a16:creationId xmlns:a16="http://schemas.microsoft.com/office/drawing/2014/main" id="{EA254F04-8F15-47E3-940E-12C9C23D4160}"/>
                </a:ext>
              </a:extLst>
            </p:cNvPr>
            <p:cNvCxnSpPr/>
            <p:nvPr/>
          </p:nvCxnSpPr>
          <p:spPr>
            <a:xfrm>
              <a:off x="5250183" y="1267733"/>
              <a:ext cx="0" cy="640080"/>
            </a:xfrm>
            <a:prstGeom prst="straightConnector1">
              <a:avLst/>
            </a:prstGeom>
            <a:noFill/>
            <a:ln w="6345" cap="flat">
              <a:solidFill>
                <a:srgbClr val="7E3B12"/>
              </a:solidFill>
              <a:prstDash val="solid"/>
              <a:miter/>
            </a:ln>
          </p:spPr>
        </p:cxnSp>
        <p:cxnSp>
          <p:nvCxnSpPr>
            <p:cNvPr id="8" name="Straight Connector 32">
              <a:extLst>
                <a:ext uri="{FF2B5EF4-FFF2-40B4-BE49-F238E27FC236}">
                  <a16:creationId xmlns:a16="http://schemas.microsoft.com/office/drawing/2014/main" id="{C17C52D1-064E-45C1-A51D-B276C4309301}"/>
                </a:ext>
              </a:extLst>
            </p:cNvPr>
            <p:cNvCxnSpPr/>
            <p:nvPr/>
          </p:nvCxnSpPr>
          <p:spPr>
            <a:xfrm>
              <a:off x="6941823" y="1267733"/>
              <a:ext cx="0" cy="640080"/>
            </a:xfrm>
            <a:prstGeom prst="straightConnector1">
              <a:avLst/>
            </a:prstGeom>
            <a:noFill/>
            <a:ln w="6345" cap="flat">
              <a:solidFill>
                <a:srgbClr val="7E3B12"/>
              </a:solidFill>
              <a:prstDash val="solid"/>
              <a:miter/>
            </a:ln>
          </p:spPr>
        </p:cxnSp>
        <p:cxnSp>
          <p:nvCxnSpPr>
            <p:cNvPr id="9" name="Straight Connector 33">
              <a:extLst>
                <a:ext uri="{FF2B5EF4-FFF2-40B4-BE49-F238E27FC236}">
                  <a16:creationId xmlns:a16="http://schemas.microsoft.com/office/drawing/2014/main" id="{37AF68DA-5883-4F6F-8BB6-8FE06655995B}"/>
                </a:ext>
              </a:extLst>
            </p:cNvPr>
            <p:cNvCxnSpPr/>
            <p:nvPr/>
          </p:nvCxnSpPr>
          <p:spPr>
            <a:xfrm>
              <a:off x="5250183" y="1913025"/>
              <a:ext cx="1691640" cy="0"/>
            </a:xfrm>
            <a:prstGeom prst="straightConnector1">
              <a:avLst/>
            </a:prstGeom>
            <a:noFill/>
            <a:ln w="6345" cap="flat">
              <a:solidFill>
                <a:srgbClr val="7E3B12"/>
              </a:solidFill>
              <a:prstDash val="solid"/>
              <a:miter/>
            </a:ln>
          </p:spPr>
        </p:cxn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E05F52C8-9562-4DD9-B471-7619244584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3624" y="2094305"/>
            <a:ext cx="9070848" cy="2587751"/>
          </a:xfrm>
        </p:spPr>
        <p:txBody>
          <a:bodyPr anchorCtr="1">
            <a:noAutofit/>
          </a:bodyPr>
          <a:lstStyle>
            <a:lvl1pPr algn="ctr">
              <a:lnSpc>
                <a:spcPct val="83000"/>
              </a:lnSpc>
              <a:defRPr sz="7200" cap="all" spc="-1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A94DCCD-D254-4CC0-83BB-EE26F584A3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63624" y="4682066"/>
            <a:ext cx="9070848" cy="457200"/>
          </a:xfrm>
        </p:spPr>
        <p:txBody>
          <a:bodyPr anchorCtr="1"/>
          <a:lstStyle>
            <a:lvl1pPr marL="0" indent="0" algn="ctr">
              <a:buNone/>
              <a:tabLst>
                <a:tab pos="2633664" algn="l"/>
              </a:tabLst>
              <a:defRPr sz="1600">
                <a:solidFill>
                  <a:srgbClr val="736059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C8F7FB1-8A5A-4523-B150-A0A72C1CB7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5321807" y="1344506"/>
            <a:ext cx="1554480" cy="530352"/>
          </a:xfrm>
        </p:spPr>
        <p:txBody>
          <a:bodyPr anchorCtr="1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 lvl="0"/>
            <a:fld id="{4DD4CEA3-A406-452B-8E8B-E67F46D4D4B7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BC8EBC6-3851-476E-BDE6-3F04C4E997E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1453896" y="5212080"/>
            <a:ext cx="5907024" cy="228600"/>
          </a:xfrm>
        </p:spPr>
        <p:txBody>
          <a:bodyPr anchorCtr="0"/>
          <a:lstStyle>
            <a:lvl1pPr algn="l">
              <a:defRPr/>
            </a:lvl1pPr>
          </a:lstStyle>
          <a:p>
            <a:pPr lvl="0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03B58C7-B56D-48A7-844D-7925E54C99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04504" y="5212080"/>
            <a:ext cx="2112263" cy="228600"/>
          </a:xfrm>
        </p:spPr>
        <p:txBody>
          <a:bodyPr/>
          <a:lstStyle>
            <a:lvl1pPr>
              <a:defRPr/>
            </a:lvl1pPr>
          </a:lstStyle>
          <a:p>
            <a:pPr lvl="0"/>
            <a:fld id="{23D03E72-A3F3-48D2-BC8D-B131410E857A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9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:a16="http://schemas.microsoft.com/office/drawing/2014/main" id="{7FBA56ED-9AD4-4A32-8722-2D2888C0D05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88267-B6E6-4B8A-8D88-43F5AE30836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66803" y="2103120"/>
            <a:ext cx="4754880" cy="37490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2B8D8-9B68-42A4-8CC3-FD8F8E47716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70323" y="2103120"/>
            <a:ext cx="4754880" cy="37490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EA5DF-4F04-4DB2-B8ED-F399369A10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FD1D9E-E136-4CF8-A617-214F6691729E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01E60-5712-4D71-9C78-49377FDC84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A0915-6714-46A3-A935-59300FC3F8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183765-8692-4095-A8C3-79418CE015D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3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5D5B-7A3C-4351-A0E9-465D70C4039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1935A-9F1C-4EC7-AA7C-9980EAC766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 anchorCtr="1"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736059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8516D-8D19-462F-BCB6-4D714FA6EA4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069848" y="2755901"/>
            <a:ext cx="4754880" cy="3200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7F5664-6323-4A19-9B23-5D4CEDE49D3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373368" y="2074334"/>
            <a:ext cx="4754880" cy="640080"/>
          </a:xfrm>
        </p:spPr>
        <p:txBody>
          <a:bodyPr anchor="ctr" anchorCtr="1"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736059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221119-8D2A-4053-9A32-7FF7807116F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373368" y="2756577"/>
            <a:ext cx="4754880" cy="3200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E1608-7BAF-4277-AD24-F7A851F5C6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F7BAFE-8222-4087-BED5-E452E324CC50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FCAB15-4A52-448A-A302-FFF962CEB7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9E531-F188-4FA9-9554-0CCD8A5B17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52795-F27B-4353-BFD0-6FE80BB4E260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8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E8AC6-8DB6-4F0F-9000-7FCF38FD9A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6DD15-2CFE-455F-A148-342352BF4F7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15814D-687A-4106-BEC9-3B03D0394037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7030BB-6C88-471C-A144-E0AEA2D124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E544DD-3020-4EFA-B749-EFF30B6C1F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5A1B9-96B3-4D40-83B9-C954ABBBE83D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4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572F89-00E6-48E9-8896-E885A8DB5F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2642EE-62C0-4253-9C29-5D871F0353FC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D522-D59A-4C00-B578-EC3675BBED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BF2643-C46A-4B6D-97E2-928A6190E5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B89F97-5F9A-476B-89E3-299BCAAAEB49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81ECF35-33CC-4F30-8A46-9B513467497B}"/>
              </a:ext>
            </a:extLst>
          </p:cNvPr>
          <p:cNvSpPr/>
          <p:nvPr/>
        </p:nvSpPr>
        <p:spPr>
          <a:xfrm>
            <a:off x="9020382" y="237744"/>
            <a:ext cx="2926080" cy="6382512"/>
          </a:xfrm>
          <a:prstGeom prst="rect">
            <a:avLst/>
          </a:prstGeom>
          <a:solidFill>
            <a:srgbClr val="E7E0C7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F3DFAFA-1724-4476-AD18-2B611AD802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96403" y="607390"/>
            <a:ext cx="2430776" cy="1645920"/>
          </a:xfrm>
        </p:spPr>
        <p:txBody>
          <a:bodyPr anchor="b"/>
          <a:lstStyle>
            <a:lvl1pPr>
              <a:defRPr sz="2800">
                <a:solidFill>
                  <a:srgbClr val="000000"/>
                </a:solidFill>
              </a:defRPr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3BCC5CF-DCFA-47E3-ACF0-955FAE0E0E7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5800" y="609603"/>
            <a:ext cx="7772400" cy="5333996"/>
          </a:xfrm>
        </p:spPr>
        <p:txBody>
          <a:bodyPr/>
          <a:lstStyle>
            <a:lvl1pPr>
              <a:defRPr sz="19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0060E68-FD2D-4DE8-8E4D-782B343F160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9296403" y="2286000"/>
            <a:ext cx="2430776" cy="3505196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8A5D7FFE-2B9A-4BF8-A6F8-9ADE6ACA17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0071F0-7D8F-4ED2-89C8-C45572D0E5E9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0E714A0E-A3A6-4EAD-9770-9C69901595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 anchorCtr="0"/>
          <a:lstStyle>
            <a:lvl1pPr algn="r"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389A6F7-A039-4666-B077-4017D0FA26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396728" y="6227064"/>
            <a:ext cx="1463040" cy="256032"/>
          </a:xfrm>
        </p:spPr>
        <p:txBody>
          <a:bodyPr/>
          <a:lstStyle>
            <a:lvl1pPr>
              <a:defRPr/>
            </a:lvl1pPr>
          </a:lstStyle>
          <a:p>
            <a:pPr lvl="0"/>
            <a:fld id="{89BAF9C5-9757-4D49-80D1-FD8E98DFF7C0}" type="slidenum">
              <a:t>‹Nº›</a:t>
            </a:fld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DA7DD33F-4BCF-429B-AC1C-3D5E4E68A018}"/>
              </a:ext>
            </a:extLst>
          </p:cNvPr>
          <p:cNvSpPr/>
          <p:nvPr/>
        </p:nvSpPr>
        <p:spPr>
          <a:xfrm>
            <a:off x="9157542" y="374904"/>
            <a:ext cx="2651760" cy="6108192"/>
          </a:xfrm>
          <a:prstGeom prst="rect">
            <a:avLst/>
          </a:prstGeom>
          <a:noFill/>
          <a:ln w="6345" cap="sq">
            <a:solidFill>
              <a:srgbClr val="404040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134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E136A961-C159-4730-A7E6-DE9DFA90AD73}"/>
              </a:ext>
            </a:extLst>
          </p:cNvPr>
          <p:cNvSpPr/>
          <p:nvPr/>
        </p:nvSpPr>
        <p:spPr>
          <a:xfrm>
            <a:off x="9020382" y="237744"/>
            <a:ext cx="2926080" cy="6382512"/>
          </a:xfrm>
          <a:prstGeom prst="rect">
            <a:avLst/>
          </a:prstGeom>
          <a:solidFill>
            <a:srgbClr val="E7E0C7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6D0D5DF-FBBF-4D3C-8629-60B422C6AE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96403" y="603504"/>
            <a:ext cx="2432304" cy="1645920"/>
          </a:xfrm>
        </p:spPr>
        <p:txBody>
          <a:bodyPr anchor="b">
            <a:noAutofit/>
          </a:bodyPr>
          <a:lstStyle>
            <a:lvl1pPr>
              <a:defRPr sz="2800">
                <a:solidFill>
                  <a:srgbClr val="000000"/>
                </a:solidFill>
              </a:defRPr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31F022E3-813A-4B22-B61C-EA4DFF218FF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228600" y="237744"/>
            <a:ext cx="8531352" cy="6382512"/>
          </a:xfrm>
          <a:solidFill>
            <a:srgbClr val="C0BABA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1661E99-BDE2-4577-A781-DDF165F9DC7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9296403" y="2286000"/>
            <a:ext cx="2432304" cy="3502151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061704B-CA93-47B2-9B19-26176AD4695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6348" dir="2700000">
                    <a:srgbClr val="000000"/>
                  </a:outerShdw>
                </a:effectLst>
              </a:defRPr>
            </a:lvl1pPr>
          </a:lstStyle>
          <a:p>
            <a:pPr lvl="0"/>
            <a:fld id="{663B7DE9-DEC2-4274-8A21-08B06737F256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77534C8-0034-4FA5-ADD1-308C514518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 anchorCtr="0"/>
          <a:lstStyle>
            <a:lvl1pPr algn="r" defTabSz="914400">
              <a:defRPr>
                <a:solidFill>
                  <a:srgbClr val="FFFFFF"/>
                </a:solidFill>
                <a:effectLst>
                  <a:outerShdw dist="6348" dir="2700000">
                    <a:srgbClr val="000000"/>
                  </a:outerShdw>
                </a:effectLst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6632B37-627C-4AF9-AFCB-7754489D5D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396728" y="6227064"/>
            <a:ext cx="1463040" cy="256032"/>
          </a:xfrm>
        </p:spPr>
        <p:txBody>
          <a:bodyPr/>
          <a:lstStyle>
            <a:lvl1pPr>
              <a:defRPr/>
            </a:lvl1pPr>
          </a:lstStyle>
          <a:p>
            <a:pPr lvl="0"/>
            <a:fld id="{FB89AC47-3DC4-4E53-98E1-7804A489B15D}" type="slidenum">
              <a:t>‹Nº›</a:t>
            </a:fld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620A425B-526B-4D95-8828-8A2684FA7703}"/>
              </a:ext>
            </a:extLst>
          </p:cNvPr>
          <p:cNvSpPr/>
          <p:nvPr/>
        </p:nvSpPr>
        <p:spPr>
          <a:xfrm>
            <a:off x="9157542" y="374904"/>
            <a:ext cx="2651760" cy="6108192"/>
          </a:xfrm>
          <a:prstGeom prst="rect">
            <a:avLst/>
          </a:prstGeom>
          <a:noFill/>
          <a:ln w="6345" cap="sq">
            <a:solidFill>
              <a:srgbClr val="404040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558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E3D308F3-B3DF-4C2C-AD43-F270A782058D}"/>
              </a:ext>
            </a:extLst>
          </p:cNvPr>
          <p:cNvSpPr/>
          <p:nvPr/>
        </p:nvSpPr>
        <p:spPr>
          <a:xfrm>
            <a:off x="234699" y="237744"/>
            <a:ext cx="11722608" cy="6382512"/>
          </a:xfrm>
          <a:prstGeom prst="rect">
            <a:avLst/>
          </a:prstGeom>
          <a:solidFill>
            <a:srgbClr val="E7E0C7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76A00C6D-3D0D-4091-ACD9-19588E0BBE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6803" y="642594"/>
            <a:ext cx="10058400" cy="1371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186C69B-B63F-4104-B81A-C53E628FC2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66803" y="2103120"/>
            <a:ext cx="10058400" cy="3931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D6A18C-F62F-437B-8726-29789AE63D7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89461" y="6214536"/>
            <a:ext cx="2743200" cy="256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404040"/>
                </a:solidFill>
                <a:uFillTx/>
                <a:latin typeface="Garamond"/>
              </a:defRPr>
            </a:lvl1pPr>
          </a:lstStyle>
          <a:p>
            <a:pPr lvl="0"/>
            <a:fld id="{AD90379E-A4A4-4851-9FC1-56C979498364}" type="datetime1">
              <a:rPr lang="en-US"/>
              <a:pPr lvl="0"/>
              <a:t>3/27/2020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93C896-36E4-4023-848A-094730E24D1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89963" y="6214536"/>
            <a:ext cx="5212080" cy="256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404040"/>
                </a:solidFill>
                <a:uFillTx/>
                <a:latin typeface="Garamond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4A5B08-E841-42CD-BB0C-CA656178F35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348539" y="6214536"/>
            <a:ext cx="1463040" cy="256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404040"/>
                </a:solidFill>
                <a:uFillTx/>
                <a:latin typeface="Garamond"/>
              </a:defRPr>
            </a:lvl1pPr>
          </a:lstStyle>
          <a:p>
            <a:pPr lvl="0"/>
            <a:fld id="{ED2C93EC-1AD4-4ECA-95BD-7516B988C12F}" type="slidenum">
              <a:t>‹Nº›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9D2501-B6DD-4A27-A169-7D2FA4F680F1}"/>
              </a:ext>
            </a:extLst>
          </p:cNvPr>
          <p:cNvSpPr/>
          <p:nvPr/>
        </p:nvSpPr>
        <p:spPr>
          <a:xfrm>
            <a:off x="371859" y="374904"/>
            <a:ext cx="11448288" cy="6108192"/>
          </a:xfrm>
          <a:prstGeom prst="rect">
            <a:avLst/>
          </a:prstGeom>
          <a:noFill/>
          <a:ln w="6345" cap="sq">
            <a:solidFill>
              <a:srgbClr val="404040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4800" b="0" i="0" u="none" strike="noStrike" kern="1200" cap="none" spc="0" baseline="0">
          <a:solidFill>
            <a:srgbClr val="262626"/>
          </a:solidFill>
          <a:uFillTx/>
          <a:latin typeface="Garamond"/>
        </a:defRPr>
      </a:lvl1pPr>
    </p:titleStyle>
    <p:bodyStyle>
      <a:lvl1pPr marL="182880" marR="0" lvl="0" indent="-182880" algn="l" defTabSz="914400" rtl="0" fontAlgn="auto" hangingPunct="1">
        <a:lnSpc>
          <a:spcPct val="100000"/>
        </a:lnSpc>
        <a:spcBef>
          <a:spcPts val="900"/>
        </a:spcBef>
        <a:spcAft>
          <a:spcPts val="0"/>
        </a:spcAft>
        <a:buClr>
          <a:srgbClr val="262626"/>
        </a:buClr>
        <a:buSzPct val="100000"/>
        <a:buFont typeface="Garamond" pitchFamily="18"/>
        <a:buChar char="◦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Garamond"/>
        </a:defRPr>
      </a:lvl1pPr>
      <a:lvl2pPr marL="45720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262626"/>
        </a:buClr>
        <a:buSzPct val="100000"/>
        <a:buFont typeface="Garamond" pitchFamily="18"/>
        <a:buChar char="◦"/>
        <a:tabLst/>
        <a:defRPr lang="es-ES" sz="1600" b="0" i="0" u="none" strike="noStrike" kern="1200" cap="none" spc="0" baseline="0">
          <a:solidFill>
            <a:srgbClr val="000000"/>
          </a:solidFill>
          <a:uFillTx/>
          <a:latin typeface="Garamond"/>
        </a:defRPr>
      </a:lvl2pPr>
      <a:lvl3pPr marL="731520" marR="0" lvl="2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262626"/>
        </a:buClr>
        <a:buSzPct val="100000"/>
        <a:buFont typeface="Garamond" pitchFamily="18"/>
        <a:buChar char="◦"/>
        <a:tabLst/>
        <a:defRPr lang="es-ES" sz="1400" b="0" i="0" u="none" strike="noStrike" kern="1200" cap="none" spc="0" baseline="0">
          <a:solidFill>
            <a:srgbClr val="000000"/>
          </a:solidFill>
          <a:uFillTx/>
          <a:latin typeface="Garamond"/>
        </a:defRPr>
      </a:lvl3pPr>
      <a:lvl4pPr marL="1005840" marR="0" lvl="3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262626"/>
        </a:buClr>
        <a:buSzPct val="100000"/>
        <a:buFont typeface="Garamond" pitchFamily="18"/>
        <a:buChar char="◦"/>
        <a:tabLst/>
        <a:defRPr lang="es-ES" sz="1400" b="0" i="0" u="none" strike="noStrike" kern="1200" cap="none" spc="0" baseline="0">
          <a:solidFill>
            <a:srgbClr val="000000"/>
          </a:solidFill>
          <a:uFillTx/>
          <a:latin typeface="Garamond"/>
        </a:defRPr>
      </a:lvl4pPr>
      <a:lvl5pPr marL="1280160" marR="0" lvl="4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262626"/>
        </a:buClr>
        <a:buSzPct val="100000"/>
        <a:buFont typeface="Garamond" pitchFamily="18"/>
        <a:buChar char="◦"/>
        <a:tabLst/>
        <a:defRPr lang="es-ES" sz="1400" b="0" i="0" u="none" strike="noStrike" kern="1200" cap="none" spc="0" baseline="0">
          <a:solidFill>
            <a:srgbClr val="000000"/>
          </a:solidFill>
          <a:uFillTx/>
          <a:latin typeface="Garamond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59075-0BC7-4F30-952B-85B57FA66A5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58658" y="2261905"/>
            <a:ext cx="9071241" cy="1685769"/>
          </a:xfrm>
        </p:spPr>
        <p:txBody>
          <a:bodyPr/>
          <a:lstStyle/>
          <a:p>
            <a:pPr lvl="0"/>
            <a:r>
              <a:rPr lang="es-ES" sz="5600"/>
              <a:t>CASO CLÍNICO DIGESTIVO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BEFDD0-4016-43D1-834D-5F16D775CB0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62096" y="4081671"/>
            <a:ext cx="9067803" cy="1057595"/>
          </a:xfrm>
        </p:spPr>
        <p:txBody>
          <a:bodyPr/>
          <a:lstStyle/>
          <a:p>
            <a:pPr lvl="0"/>
            <a:r>
              <a:rPr lang="es-ES" b="1"/>
              <a:t>Claudia Jiménez Hernández-2597</a:t>
            </a:r>
          </a:p>
          <a:p>
            <a:pPr lvl="0"/>
            <a:r>
              <a:rPr lang="es-ES" b="1"/>
              <a:t>Aprobado por la Dra. Orts Jorquera</a:t>
            </a:r>
          </a:p>
          <a:p>
            <a:pPr lvl="0"/>
            <a:r>
              <a:rPr lang="es-ES" b="1"/>
              <a:t>Curso 2019/20- Talleres integrados III</a:t>
            </a:r>
          </a:p>
        </p:txBody>
      </p:sp>
      <p:pic>
        <p:nvPicPr>
          <p:cNvPr id="4" name="Picture 6" descr="Resultado de imagen de LOGO UMH">
            <a:extLst>
              <a:ext uri="{FF2B5EF4-FFF2-40B4-BE49-F238E27FC236}">
                <a16:creationId xmlns:a16="http://schemas.microsoft.com/office/drawing/2014/main" id="{CB37B1A5-FDBC-4A46-BA1B-6807108DA4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433343" y="4081671"/>
            <a:ext cx="1061152" cy="105675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37A8D-74B8-4CF3-B39B-C15C886D4A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6803" y="510070"/>
            <a:ext cx="10058400" cy="841650"/>
          </a:xfrm>
        </p:spPr>
        <p:txBody>
          <a:bodyPr anchorCtr="1"/>
          <a:lstStyle/>
          <a:p>
            <a:pPr lvl="0" algn="ctr"/>
            <a:r>
              <a:rPr lang="es-ES" sz="400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D64662-F570-4C52-BAE6-4A5EF53BEF3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36210" y="1773743"/>
            <a:ext cx="10719584" cy="4683319"/>
          </a:xfrm>
        </p:spPr>
        <p:txBody>
          <a:bodyPr/>
          <a:lstStyle/>
          <a:p>
            <a:pPr lvl="0" algn="just">
              <a:lnSpc>
                <a:spcPct val="140000"/>
              </a:lnSpc>
            </a:pPr>
            <a:r>
              <a:rPr lang="es-ES" sz="1600">
                <a:latin typeface="Times New Roman" pitchFamily="18"/>
                <a:cs typeface="Times New Roman" pitchFamily="18"/>
              </a:rPr>
              <a:t>Varón</a:t>
            </a:r>
            <a:r>
              <a:rPr lang="es-ES" sz="1600" b="1">
                <a:latin typeface="Times New Roman" pitchFamily="18"/>
                <a:cs typeface="Times New Roman" pitchFamily="18"/>
              </a:rPr>
              <a:t> </a:t>
            </a:r>
            <a:r>
              <a:rPr lang="es-ES" sz="1600">
                <a:latin typeface="Times New Roman" pitchFamily="18"/>
                <a:cs typeface="Times New Roman" pitchFamily="18"/>
              </a:rPr>
              <a:t>de 76 años que ingresa por </a:t>
            </a:r>
            <a:r>
              <a:rPr lang="es-ES" sz="1600" b="1">
                <a:latin typeface="Times New Roman" pitchFamily="18"/>
                <a:cs typeface="Times New Roman" pitchFamily="18"/>
              </a:rPr>
              <a:t>dolor en hipocodrio derecho y fiebre </a:t>
            </a:r>
            <a:r>
              <a:rPr lang="es-ES" sz="1600">
                <a:latin typeface="Times New Roman" pitchFamily="18"/>
                <a:cs typeface="Times New Roman" pitchFamily="18"/>
              </a:rPr>
              <a:t>que no remite.</a:t>
            </a:r>
            <a:endParaRPr lang="es-ES" sz="1600" b="1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140000"/>
              </a:lnSpc>
            </a:pPr>
            <a:r>
              <a:rPr lang="es-ES" sz="1600" b="1">
                <a:latin typeface="Times New Roman" pitchFamily="18"/>
                <a:cs typeface="Times New Roman" pitchFamily="18"/>
              </a:rPr>
              <a:t>AP: </a:t>
            </a:r>
            <a:r>
              <a:rPr lang="es-ES" sz="1600">
                <a:latin typeface="Times New Roman" pitchFamily="18"/>
                <a:cs typeface="Times New Roman" pitchFamily="18"/>
              </a:rPr>
              <a:t>no RAMs, Dislipemia, HTA. Exfumador desde hace 30 años de 15 a/p. Niega otros hábitos. Diagnosticado de SAHS desde 2005, portador de CPAP domiciliaria, EPOC moderado, Insuficiencia tricúspidea en seguimiento, Hipertrofia benigna de próstata. </a:t>
            </a:r>
          </a:p>
          <a:p>
            <a:pPr lvl="0" algn="just">
              <a:lnSpc>
                <a:spcPct val="140000"/>
              </a:lnSpc>
            </a:pPr>
            <a:r>
              <a:rPr lang="es-ES" sz="1600" b="1">
                <a:latin typeface="Times New Roman" pitchFamily="18"/>
                <a:cs typeface="Times New Roman" pitchFamily="18"/>
              </a:rPr>
              <a:t>Antecedentes quirúrgicos: </a:t>
            </a:r>
            <a:r>
              <a:rPr lang="es-ES" sz="1600" u="sng">
                <a:latin typeface="Times New Roman" pitchFamily="18"/>
                <a:cs typeface="Times New Roman" pitchFamily="18"/>
              </a:rPr>
              <a:t>Colelitiasis múltiples </a:t>
            </a:r>
            <a:r>
              <a:rPr lang="es-ES" sz="1600">
                <a:latin typeface="Times New Roman" pitchFamily="18"/>
                <a:cs typeface="Times New Roman" pitchFamily="18"/>
              </a:rPr>
              <a:t>en estudio por digestivo, pendiente de pérdida de peso para </a:t>
            </a:r>
            <a:r>
              <a:rPr lang="es-ES" sz="1600" u="sng">
                <a:latin typeface="Times New Roman" pitchFamily="18"/>
                <a:cs typeface="Times New Roman" pitchFamily="18"/>
              </a:rPr>
              <a:t>Colecistectomía programada</a:t>
            </a:r>
            <a:r>
              <a:rPr lang="es-ES" sz="1600">
                <a:latin typeface="Times New Roman" pitchFamily="18"/>
                <a:cs typeface="Times New Roman" pitchFamily="18"/>
              </a:rPr>
              <a:t>; Intervenido en cardiología por mixoma auricular y reconstrucción tricuspídea), Cataratas bilaterales. </a:t>
            </a:r>
          </a:p>
          <a:p>
            <a:pPr lvl="0" algn="just">
              <a:lnSpc>
                <a:spcPct val="140000"/>
              </a:lnSpc>
            </a:pPr>
            <a:r>
              <a:rPr lang="es-ES" sz="1600" b="1">
                <a:latin typeface="Times New Roman" pitchFamily="18"/>
                <a:cs typeface="Times New Roman" pitchFamily="18"/>
              </a:rPr>
              <a:t>Situación basal: </a:t>
            </a:r>
            <a:r>
              <a:rPr lang="es-ES" sz="1600">
                <a:latin typeface="Times New Roman" pitchFamily="18"/>
                <a:cs typeface="Times New Roman" pitchFamily="18"/>
              </a:rPr>
              <a:t>Independiente para las actividades de la vida diaria. </a:t>
            </a:r>
          </a:p>
          <a:p>
            <a:pPr lvl="0" algn="just">
              <a:lnSpc>
                <a:spcPct val="140000"/>
              </a:lnSpc>
            </a:pPr>
            <a:r>
              <a:rPr lang="es-ES" sz="1600" b="1">
                <a:latin typeface="Times New Roman" pitchFamily="18"/>
                <a:cs typeface="Times New Roman" pitchFamily="18"/>
              </a:rPr>
              <a:t>Tto habitual: </a:t>
            </a:r>
            <a:r>
              <a:rPr lang="es-ES" sz="1600">
                <a:latin typeface="Times New Roman" pitchFamily="18"/>
                <a:cs typeface="Times New Roman" pitchFamily="18"/>
              </a:rPr>
              <a:t>Permixon 160 mg, Relvar Ellipta Glaxosmithkline 92/22 mcg, Hidroferol 0,266 mg, Tesavel 100 mg, Omeprazol 20 mg, Atorvastatina 20 mg, Azarga 10 mg/ml+ 5 mg/ml 1 frasco, Tovanor Breezhaler 44 mcg, Zyloric 300 mg, Enalapril 20 mg.</a:t>
            </a:r>
          </a:p>
          <a:p>
            <a:pPr lvl="0">
              <a:lnSpc>
                <a:spcPct val="60000"/>
              </a:lnSpc>
            </a:pPr>
            <a:endParaRPr lang="es-E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D553BBB2-0572-477F-BE11-407CE60E344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42536" y="858740"/>
            <a:ext cx="10058400" cy="5359179"/>
          </a:xfrm>
        </p:spPr>
        <p:txBody>
          <a:bodyPr/>
          <a:lstStyle/>
          <a:p>
            <a:pPr lvl="0" algn="just">
              <a:lnSpc>
                <a:spcPct val="130000"/>
              </a:lnSpc>
            </a:pPr>
            <a:r>
              <a:rPr lang="es-ES" sz="1600" b="1">
                <a:latin typeface="Times New Roman" pitchFamily="18"/>
                <a:cs typeface="Times New Roman" pitchFamily="18"/>
              </a:rPr>
              <a:t>EA: </a:t>
            </a:r>
            <a:r>
              <a:rPr lang="es-ES" sz="1600">
                <a:latin typeface="Times New Roman" pitchFamily="18"/>
                <a:cs typeface="Times New Roman" pitchFamily="18"/>
              </a:rPr>
              <a:t>El paciente acude a su CS por persistencia de más de 24 h. de evolución de </a:t>
            </a:r>
            <a:r>
              <a:rPr lang="es-ES" sz="1600" u="sng">
                <a:latin typeface="Times New Roman" pitchFamily="18"/>
                <a:cs typeface="Times New Roman" pitchFamily="18"/>
              </a:rPr>
              <a:t>dolor en HD </a:t>
            </a:r>
            <a:r>
              <a:rPr lang="es-ES" sz="1600">
                <a:latin typeface="Times New Roman" pitchFamily="18"/>
                <a:cs typeface="Times New Roman" pitchFamily="18"/>
              </a:rPr>
              <a:t>que no remite. Refiere episodios similares autolimitados en los últimos meses. Además, presenta </a:t>
            </a:r>
            <a:r>
              <a:rPr lang="es-ES" sz="1600" u="sng">
                <a:latin typeface="Times New Roman" pitchFamily="18"/>
                <a:cs typeface="Times New Roman" pitchFamily="18"/>
              </a:rPr>
              <a:t>sudoración y fiebre </a:t>
            </a:r>
            <a:r>
              <a:rPr lang="es-ES" sz="1600">
                <a:latin typeface="Times New Roman" pitchFamily="18"/>
                <a:cs typeface="Times New Roman" pitchFamily="18"/>
              </a:rPr>
              <a:t>en domicilio de 39,7ºC. En el CS se le administra nolotil + Buscapina. No mejora y se decide acudir a urgencias</a:t>
            </a:r>
            <a:r>
              <a:rPr lang="es-ES" sz="1600"/>
              <a:t>.</a:t>
            </a:r>
          </a:p>
          <a:p>
            <a:pPr lvl="0" algn="just">
              <a:lnSpc>
                <a:spcPct val="130000"/>
              </a:lnSpc>
            </a:pPr>
            <a:endParaRPr lang="es-ES" sz="1600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130000"/>
              </a:lnSpc>
            </a:pPr>
            <a:r>
              <a:rPr lang="es-ES" sz="1600">
                <a:latin typeface="Times New Roman" pitchFamily="18"/>
                <a:cs typeface="Times New Roman" pitchFamily="18"/>
              </a:rPr>
              <a:t>En </a:t>
            </a:r>
            <a:r>
              <a:rPr lang="es-ES" sz="1600" b="1">
                <a:latin typeface="Times New Roman" pitchFamily="18"/>
                <a:cs typeface="Times New Roman" pitchFamily="18"/>
              </a:rPr>
              <a:t>AS</a:t>
            </a:r>
            <a:r>
              <a:rPr lang="es-ES" sz="1600">
                <a:latin typeface="Times New Roman" pitchFamily="18"/>
                <a:cs typeface="Times New Roman" pitchFamily="18"/>
              </a:rPr>
              <a:t> destaca patrón de colestasis con </a:t>
            </a:r>
            <a:r>
              <a:rPr lang="es-ES" sz="1600" u="sng">
                <a:latin typeface="Times New Roman" pitchFamily="18"/>
                <a:cs typeface="Times New Roman" pitchFamily="18"/>
              </a:rPr>
              <a:t>elevación de reactantes de fase aguda</a:t>
            </a:r>
            <a:r>
              <a:rPr lang="es-ES" sz="1600">
                <a:latin typeface="Times New Roman" pitchFamily="18"/>
                <a:cs typeface="Times New Roman" pitchFamily="18"/>
              </a:rPr>
              <a:t> (PCR: 5.31 mg/dl, Leucocitosis 12,5x10(3) sin objetivar otro fallo orgánico. Transaminasas GOT (127 U/L) y GPT (94 U/L) elevadas. Glucosa 120 mg/dl, Creatinina 1,44 mg/ dl normal y Bilirrubina dentro del rango normal. En GA leve acidosis metabólica hiperlactacidémica (lactato 3,3).</a:t>
            </a:r>
            <a:endParaRPr lang="es-ES" sz="1600" b="1">
              <a:latin typeface="Times New Roman" pitchFamily="18"/>
              <a:cs typeface="Times New Roman" pitchFamily="18"/>
            </a:endParaRPr>
          </a:p>
          <a:p>
            <a:pPr marL="0" lvl="0" indent="0" algn="just">
              <a:lnSpc>
                <a:spcPct val="130000"/>
              </a:lnSpc>
              <a:buNone/>
            </a:pPr>
            <a:endParaRPr lang="es-ES" sz="1600" b="1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130000"/>
              </a:lnSpc>
            </a:pPr>
            <a:r>
              <a:rPr lang="es-ES" sz="1600" b="1">
                <a:latin typeface="Times New Roman" pitchFamily="18"/>
                <a:cs typeface="Times New Roman" pitchFamily="18"/>
              </a:rPr>
              <a:t>Exploración física: </a:t>
            </a:r>
            <a:r>
              <a:rPr lang="es-ES" sz="1600">
                <a:latin typeface="Times New Roman" pitchFamily="18"/>
                <a:cs typeface="Times New Roman" pitchFamily="18"/>
              </a:rPr>
              <a:t>En urgencias, el paciente presenta </a:t>
            </a:r>
            <a:r>
              <a:rPr lang="es-ES" sz="1600" u="sng">
                <a:latin typeface="Times New Roman" pitchFamily="18"/>
                <a:cs typeface="Times New Roman" pitchFamily="18"/>
              </a:rPr>
              <a:t>TA: 156/58mmHg</a:t>
            </a:r>
            <a:r>
              <a:rPr lang="es-ES" sz="1600">
                <a:latin typeface="Times New Roman" pitchFamily="18"/>
                <a:cs typeface="Times New Roman" pitchFamily="18"/>
              </a:rPr>
              <a:t>, </a:t>
            </a:r>
            <a:r>
              <a:rPr lang="es-ES" sz="1600" u="sng">
                <a:latin typeface="Times New Roman" pitchFamily="18"/>
                <a:cs typeface="Times New Roman" pitchFamily="18"/>
              </a:rPr>
              <a:t>Tº 39.7ºC</a:t>
            </a:r>
            <a:r>
              <a:rPr lang="es-ES" sz="1600">
                <a:latin typeface="Times New Roman" pitchFamily="18"/>
                <a:cs typeface="Times New Roman" pitchFamily="18"/>
              </a:rPr>
              <a:t>, FC:110 lpm, Sat O2 96%. Regular estado general con </a:t>
            </a:r>
            <a:r>
              <a:rPr lang="es-ES" sz="1600" u="sng">
                <a:latin typeface="Times New Roman" pitchFamily="18"/>
                <a:cs typeface="Times New Roman" pitchFamily="18"/>
              </a:rPr>
              <a:t>dolor abdominal moderado en HD</a:t>
            </a:r>
            <a:r>
              <a:rPr lang="es-ES" sz="1600">
                <a:latin typeface="Times New Roman" pitchFamily="18"/>
                <a:cs typeface="Times New Roman" pitchFamily="18"/>
              </a:rPr>
              <a:t>. Destaca </a:t>
            </a:r>
            <a:r>
              <a:rPr lang="es-ES" sz="1600" u="sng">
                <a:latin typeface="Times New Roman" pitchFamily="18"/>
                <a:cs typeface="Times New Roman" pitchFamily="18"/>
              </a:rPr>
              <a:t>Murphy +, </a:t>
            </a:r>
            <a:r>
              <a:rPr lang="es-ES" sz="1600">
                <a:latin typeface="Times New Roman" pitchFamily="18"/>
                <a:cs typeface="Times New Roman" pitchFamily="18"/>
              </a:rPr>
              <a:t>sin signos de irritación peritoneal. Posteriormente desarrolla </a:t>
            </a:r>
            <a:r>
              <a:rPr lang="es-ES" sz="1600" u="sng">
                <a:latin typeface="Times New Roman" pitchFamily="18"/>
                <a:cs typeface="Times New Roman" pitchFamily="18"/>
              </a:rPr>
              <a:t>hipotensión progresiva 85/49 mmHg e oligoanuria, </a:t>
            </a:r>
            <a:r>
              <a:rPr lang="es-ES" sz="1600">
                <a:latin typeface="Times New Roman" pitchFamily="18"/>
                <a:cs typeface="Times New Roman" pitchFamily="18"/>
              </a:rPr>
              <a:t>que no responde a fluidoterapia intensiva (3000ml de cristaloides en primeras 4h.). Inician tto AB con Piperacilina/Tazobactam y antitérmicos. Presenta signos de deshidratación leve. </a:t>
            </a:r>
            <a:r>
              <a:rPr lang="es-ES" sz="1600" u="sng">
                <a:latin typeface="Times New Roman" pitchFamily="18"/>
                <a:cs typeface="Times New Roman" pitchFamily="18"/>
              </a:rPr>
              <a:t>Sudoración profunda, Tº 37,9ºC</a:t>
            </a:r>
            <a:r>
              <a:rPr lang="es-ES" sz="1600">
                <a:latin typeface="Times New Roman" pitchFamily="18"/>
                <a:cs typeface="Times New Roman" pitchFamily="18"/>
              </a:rPr>
              <a:t>. Leve trabajo respiratorio. Abdomen globuloso y distendido. EEII sin edemas. </a:t>
            </a:r>
          </a:p>
          <a:p>
            <a:pPr lvl="0" algn="just">
              <a:lnSpc>
                <a:spcPct val="70000"/>
              </a:lnSpc>
              <a:buChar char="-"/>
            </a:pPr>
            <a:endParaRPr lang="es-ES" sz="1400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70000"/>
              </a:lnSpc>
              <a:buChar char="-"/>
            </a:pPr>
            <a:endParaRPr lang="es-ES" sz="1400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70000"/>
              </a:lnSpc>
            </a:pPr>
            <a:endParaRPr lang="es-ES" sz="1400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70000"/>
              </a:lnSpc>
            </a:pPr>
            <a:endParaRPr lang="es-ES" sz="1400">
              <a:latin typeface="Times New Roman" pitchFamily="18"/>
              <a:cs typeface="Times New Roman" pitchFamily="18"/>
            </a:endParaRPr>
          </a:p>
          <a:p>
            <a:pPr lvl="0">
              <a:lnSpc>
                <a:spcPct val="70000"/>
              </a:lnSpc>
            </a:pPr>
            <a:endParaRPr lang="es-ES" sz="1400"/>
          </a:p>
          <a:p>
            <a:pPr lvl="0">
              <a:lnSpc>
                <a:spcPct val="70000"/>
              </a:lnSpc>
            </a:pPr>
            <a:endParaRPr lang="es-E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C5439C15-E335-4E23-852D-FB653FFDB9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66803" y="1230919"/>
            <a:ext cx="10058400" cy="5226152"/>
          </a:xfrm>
        </p:spPr>
        <p:txBody>
          <a:bodyPr/>
          <a:lstStyle/>
          <a:p>
            <a:pPr lvl="0" algn="just">
              <a:lnSpc>
                <a:spcPct val="140000"/>
              </a:lnSpc>
            </a:pPr>
            <a:r>
              <a:rPr lang="es-ES" b="1">
                <a:latin typeface="Times New Roman" pitchFamily="18"/>
                <a:cs typeface="Times New Roman" pitchFamily="18"/>
              </a:rPr>
              <a:t>Pruebas complementarias: </a:t>
            </a:r>
          </a:p>
          <a:p>
            <a:pPr lvl="0" algn="just">
              <a:lnSpc>
                <a:spcPct val="140000"/>
              </a:lnSpc>
              <a:buChar char="-"/>
            </a:pPr>
            <a:r>
              <a:rPr lang="es-ES">
                <a:latin typeface="Times New Roman" pitchFamily="18"/>
                <a:cs typeface="Times New Roman" pitchFamily="18"/>
              </a:rPr>
              <a:t>Analítica sanguínea (hemograma, coagulación y bioquímica): aumento RFA, leucocitosis.</a:t>
            </a:r>
          </a:p>
          <a:p>
            <a:pPr lvl="0" algn="just">
              <a:lnSpc>
                <a:spcPct val="140000"/>
              </a:lnSpc>
              <a:buChar char="-"/>
            </a:pPr>
            <a:r>
              <a:rPr lang="es-ES">
                <a:latin typeface="Times New Roman" pitchFamily="18"/>
                <a:cs typeface="Times New Roman" pitchFamily="18"/>
              </a:rPr>
              <a:t>Gasometría arterial (acidosis metabólica).</a:t>
            </a:r>
          </a:p>
          <a:p>
            <a:pPr lvl="0" algn="just">
              <a:lnSpc>
                <a:spcPct val="140000"/>
              </a:lnSpc>
              <a:buChar char="-"/>
            </a:pPr>
            <a:r>
              <a:rPr lang="es-ES">
                <a:latin typeface="Times New Roman" pitchFamily="18"/>
                <a:cs typeface="Times New Roman" pitchFamily="18"/>
              </a:rPr>
              <a:t>Rx de tórax (presencia de líquido en cisura mayor del pulmón derecho).</a:t>
            </a:r>
          </a:p>
          <a:p>
            <a:pPr lvl="0" algn="just">
              <a:lnSpc>
                <a:spcPct val="140000"/>
              </a:lnSpc>
              <a:buChar char="-"/>
            </a:pPr>
            <a:r>
              <a:rPr lang="es-ES">
                <a:latin typeface="Times New Roman" pitchFamily="18"/>
                <a:cs typeface="Times New Roman" pitchFamily="18"/>
              </a:rPr>
              <a:t>Ecografía abdominal: vesícula biliar dilatada, litiasis múltiples. Hígado con morfología conservada, sin lesiones focales. </a:t>
            </a:r>
          </a:p>
          <a:p>
            <a:pPr lvl="0" algn="just">
              <a:lnSpc>
                <a:spcPct val="140000"/>
              </a:lnSpc>
              <a:buChar char="-"/>
            </a:pPr>
            <a:r>
              <a:rPr lang="es-ES">
                <a:latin typeface="Times New Roman" pitchFamily="18"/>
                <a:cs typeface="Times New Roman" pitchFamily="18"/>
              </a:rPr>
              <a:t>Eco endoscopia: coledocolitiasis (2 pequeñas litiasis con sombra acústica posterior).</a:t>
            </a:r>
          </a:p>
          <a:p>
            <a:pPr lvl="0" algn="just">
              <a:lnSpc>
                <a:spcPct val="140000"/>
              </a:lnSpc>
              <a:buChar char="-"/>
            </a:pPr>
            <a:endParaRPr lang="es-ES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140000"/>
              </a:lnSpc>
              <a:buChar char="-"/>
            </a:pPr>
            <a:endParaRPr lang="es-ES">
              <a:latin typeface="Times New Roman" pitchFamily="18"/>
              <a:cs typeface="Times New Roman" pitchFamily="18"/>
            </a:endParaRPr>
          </a:p>
          <a:p>
            <a:pPr marL="0" lvl="0" indent="0" algn="just">
              <a:lnSpc>
                <a:spcPct val="140000"/>
              </a:lnSpc>
              <a:buNone/>
            </a:pPr>
            <a:r>
              <a:rPr lang="es-ES">
                <a:latin typeface="Times New Roman" pitchFamily="18"/>
                <a:cs typeface="Times New Roman" pitchFamily="18"/>
              </a:rPr>
              <a:t>Ante esta situación, se decide colocar al paciente un </a:t>
            </a:r>
            <a:r>
              <a:rPr lang="es-ES" b="1">
                <a:latin typeface="Times New Roman" pitchFamily="18"/>
                <a:cs typeface="Times New Roman" pitchFamily="18"/>
              </a:rPr>
              <a:t>pigtail biliar con débito bilio-purulento</a:t>
            </a:r>
            <a:r>
              <a:rPr lang="es-ES">
                <a:latin typeface="Times New Roman" pitchFamily="18"/>
                <a:cs typeface="Times New Roman" pitchFamily="18"/>
              </a:rPr>
              <a:t>.</a:t>
            </a:r>
          </a:p>
          <a:p>
            <a:pPr lvl="0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9">
            <a:extLst>
              <a:ext uri="{FF2B5EF4-FFF2-40B4-BE49-F238E27FC236}">
                <a16:creationId xmlns:a16="http://schemas.microsoft.com/office/drawing/2014/main" id="{30A8C808-A089-4252-A6A9-BD317A56A9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1180"/>
          <a:stretch>
            <a:fillRect/>
          </a:stretch>
        </p:blipFill>
        <p:spPr>
          <a:xfrm>
            <a:off x="3387413" y="393896"/>
            <a:ext cx="5223720" cy="604910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3CFB378E-0A39-4716-B0E3-BFB1104A23B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66803" y="379823"/>
            <a:ext cx="10058400" cy="6105375"/>
          </a:xfrm>
        </p:spPr>
        <p:txBody>
          <a:bodyPr/>
          <a:lstStyle/>
          <a:p>
            <a:pPr lvl="0"/>
            <a:endParaRPr lang="es-ES"/>
          </a:p>
          <a:p>
            <a:pPr lvl="0"/>
            <a:endParaRPr lang="es-ES"/>
          </a:p>
          <a:p>
            <a:pPr marL="0" lvl="0" indent="0">
              <a:buNone/>
            </a:pPr>
            <a:endParaRPr lang="es-ES"/>
          </a:p>
          <a:p>
            <a:pPr lvl="0" algn="just">
              <a:lnSpc>
                <a:spcPct val="150000"/>
              </a:lnSpc>
            </a:pPr>
            <a:r>
              <a:rPr lang="es-ES" sz="2000" b="1">
                <a:latin typeface="Times New Roman" pitchFamily="18"/>
                <a:cs typeface="Times New Roman" pitchFamily="18"/>
              </a:rPr>
              <a:t>Diagnóstico</a:t>
            </a:r>
            <a:r>
              <a:rPr lang="es-ES" sz="2000">
                <a:latin typeface="Times New Roman" pitchFamily="18"/>
                <a:cs typeface="Times New Roman" pitchFamily="18"/>
              </a:rPr>
              <a:t>: presenta un cuadro de shock séptico de origen biliar bebido a una </a:t>
            </a:r>
            <a:r>
              <a:rPr lang="es-ES" sz="2400" b="1">
                <a:latin typeface="Times New Roman" pitchFamily="18"/>
                <a:cs typeface="Times New Roman" pitchFamily="18"/>
              </a:rPr>
              <a:t>COLECISTITIS AGUDA </a:t>
            </a:r>
            <a:r>
              <a:rPr lang="es-ES" sz="2000">
                <a:latin typeface="Times New Roman" pitchFamily="18"/>
                <a:cs typeface="Times New Roman" pitchFamily="18"/>
              </a:rPr>
              <a:t>con </a:t>
            </a:r>
            <a:r>
              <a:rPr lang="es-ES" sz="2400" b="1">
                <a:latin typeface="Times New Roman" pitchFamily="18"/>
                <a:cs typeface="Times New Roman" pitchFamily="18"/>
              </a:rPr>
              <a:t>COLEDOCOLITIASIS.</a:t>
            </a:r>
          </a:p>
          <a:p>
            <a:pPr lvl="0" algn="just">
              <a:lnSpc>
                <a:spcPct val="150000"/>
              </a:lnSpc>
            </a:pPr>
            <a:endParaRPr lang="es-ES" sz="2400" b="1">
              <a:latin typeface="Times New Roman" pitchFamily="18"/>
              <a:cs typeface="Times New Roman" pitchFamily="18"/>
            </a:endParaRPr>
          </a:p>
          <a:p>
            <a:pPr lvl="0" algn="just">
              <a:lnSpc>
                <a:spcPct val="150000"/>
              </a:lnSpc>
            </a:pPr>
            <a:r>
              <a:rPr lang="es-ES" sz="2000">
                <a:latin typeface="Times New Roman" pitchFamily="18"/>
                <a:cs typeface="Times New Roman" pitchFamily="18"/>
              </a:rPr>
              <a:t>En la eco abdominal se puede apreciar una vesícula biliar distendida (&gt;4-5mm), de paredes engrosadas con pequeña cantidad de barro biliar y litiasis en infundíbulo de hasta 17 mm, Murphy ecográfico positivo.  Hallazgos ecográficos compatibles con la clínica.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v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%7b5A0063C8-9D49-42AE-832B-C432DA5D964B%7dtf03457510</Template>
  <TotalTime>198</TotalTime>
  <Words>576</Words>
  <Application>Microsoft Office PowerPoint</Application>
  <PresentationFormat>Panorámica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Garamond</vt:lpstr>
      <vt:lpstr>Times New Roman</vt:lpstr>
      <vt:lpstr>Savon</vt:lpstr>
      <vt:lpstr>CASO CLÍNICO DIGESTIVO</vt:lpstr>
      <vt:lpstr>PRESENTACIÓN DEL CASO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DIGESTIVO</dc:title>
  <dc:creator>claudia jimenez hernandez</dc:creator>
  <cp:lastModifiedBy>claudia jimenez hernandez</cp:lastModifiedBy>
  <cp:revision>16</cp:revision>
  <dcterms:created xsi:type="dcterms:W3CDTF">2020-03-11T19:05:56Z</dcterms:created>
  <dcterms:modified xsi:type="dcterms:W3CDTF">2020-03-27T12:32:30Z</dcterms:modified>
</cp:coreProperties>
</file>