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64" r:id="rId4"/>
    <p:sldId id="262" r:id="rId5"/>
    <p:sldId id="263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54" autoAdjust="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63733-0B8E-4BD0-BF38-3148479ECBFE}" type="doc">
      <dgm:prSet loTypeId="urn:microsoft.com/office/officeart/2005/8/layout/StepDownProcess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5D04997-0C88-4972-8325-AE98FED54F6A}">
      <dgm:prSet phldrT="[Texto]" custT="1"/>
      <dgm:spPr/>
      <dgm:t>
        <a:bodyPr/>
        <a:lstStyle/>
        <a:p>
          <a:r>
            <a:rPr lang="es-ES" sz="1600" b="0" dirty="0" smtClean="0"/>
            <a:t>Aspirado nasofaríngeo:  VSR,  gripe A, gripe B</a:t>
          </a:r>
        </a:p>
        <a:p>
          <a:r>
            <a:rPr lang="es-ES" sz="1600" b="0" dirty="0" err="1" smtClean="0"/>
            <a:t>Antigenuria</a:t>
          </a:r>
          <a:r>
            <a:rPr lang="es-ES" sz="1600" b="0" dirty="0" smtClean="0"/>
            <a:t> neumococo y </a:t>
          </a:r>
          <a:r>
            <a:rPr lang="es-ES" sz="1600" b="0" dirty="0" err="1" smtClean="0"/>
            <a:t>legionella</a:t>
          </a:r>
          <a:endParaRPr lang="es-ES" sz="1600" b="0" dirty="0" smtClean="0"/>
        </a:p>
        <a:p>
          <a:r>
            <a:rPr lang="es-ES" sz="1600" b="0" dirty="0" smtClean="0"/>
            <a:t>Hemocultivos</a:t>
          </a:r>
        </a:p>
      </dgm:t>
    </dgm:pt>
    <dgm:pt modelId="{BECB8401-2C20-4AAF-A8A1-4B0648C4FB2B}" type="parTrans" cxnId="{77294E49-A311-4976-954B-35CFC608DB9A}">
      <dgm:prSet/>
      <dgm:spPr/>
      <dgm:t>
        <a:bodyPr/>
        <a:lstStyle/>
        <a:p>
          <a:endParaRPr lang="es-ES"/>
        </a:p>
      </dgm:t>
    </dgm:pt>
    <dgm:pt modelId="{57AE130B-376E-4F71-A9CD-DCB04139F9BF}" type="sibTrans" cxnId="{77294E49-A311-4976-954B-35CFC608DB9A}">
      <dgm:prSet/>
      <dgm:spPr/>
      <dgm:t>
        <a:bodyPr/>
        <a:lstStyle/>
        <a:p>
          <a:endParaRPr lang="es-ES"/>
        </a:p>
      </dgm:t>
    </dgm:pt>
    <dgm:pt modelId="{57338058-D3D2-4FED-923A-A74783C60D50}" type="pres">
      <dgm:prSet presAssocID="{ED863733-0B8E-4BD0-BF38-3148479ECBF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ADA60C4-40CB-4871-B0D2-50CEF06CFCCA}" type="pres">
      <dgm:prSet presAssocID="{D5D04997-0C88-4972-8325-AE98FED54F6A}" presName="composite" presStyleCnt="0"/>
      <dgm:spPr/>
    </dgm:pt>
    <dgm:pt modelId="{D1801E9F-E6C8-499A-8771-F0705938419B}" type="pres">
      <dgm:prSet presAssocID="{D5D04997-0C88-4972-8325-AE98FED54F6A}" presName="ParentText" presStyleLbl="node1" presStyleIdx="0" presStyleCnt="1" custScaleX="127861" custScaleY="41668" custLinFactNeighborX="-80907" custLinFactNeighborY="-615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F7D821-9FB0-481C-898B-77C29361B7B9}" type="presOf" srcId="{D5D04997-0C88-4972-8325-AE98FED54F6A}" destId="{D1801E9F-E6C8-499A-8771-F0705938419B}" srcOrd="0" destOrd="0" presId="urn:microsoft.com/office/officeart/2005/8/layout/StepDownProcess"/>
    <dgm:cxn modelId="{CE48A51D-AE03-4E15-A22C-329D187A2B1B}" type="presOf" srcId="{ED863733-0B8E-4BD0-BF38-3148479ECBFE}" destId="{57338058-D3D2-4FED-923A-A74783C60D50}" srcOrd="0" destOrd="0" presId="urn:microsoft.com/office/officeart/2005/8/layout/StepDownProcess"/>
    <dgm:cxn modelId="{77294E49-A311-4976-954B-35CFC608DB9A}" srcId="{ED863733-0B8E-4BD0-BF38-3148479ECBFE}" destId="{D5D04997-0C88-4972-8325-AE98FED54F6A}" srcOrd="0" destOrd="0" parTransId="{BECB8401-2C20-4AAF-A8A1-4B0648C4FB2B}" sibTransId="{57AE130B-376E-4F71-A9CD-DCB04139F9BF}"/>
    <dgm:cxn modelId="{8D53B84C-F1E9-440A-84D2-EEAC05699893}" type="presParOf" srcId="{57338058-D3D2-4FED-923A-A74783C60D50}" destId="{9ADA60C4-40CB-4871-B0D2-50CEF06CFCCA}" srcOrd="0" destOrd="0" presId="urn:microsoft.com/office/officeart/2005/8/layout/StepDownProcess"/>
    <dgm:cxn modelId="{B58BFC63-9794-4C85-9297-4617C17024A9}" type="presParOf" srcId="{9ADA60C4-40CB-4871-B0D2-50CEF06CFCCA}" destId="{D1801E9F-E6C8-499A-8771-F0705938419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01E9F-E6C8-499A-8771-F0705938419B}">
      <dsp:nvSpPr>
        <dsp:cNvPr id="0" name=""/>
        <dsp:cNvSpPr/>
      </dsp:nvSpPr>
      <dsp:spPr>
        <a:xfrm>
          <a:off x="641783" y="427016"/>
          <a:ext cx="4167153" cy="95056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shade val="50000"/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Aspirado nasofaríngeo:  VSR,  gripe A, gripe B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err="1" smtClean="0"/>
            <a:t>Antigenuria</a:t>
          </a:r>
          <a:r>
            <a:rPr lang="es-ES" sz="1600" b="0" kern="1200" dirty="0" smtClean="0"/>
            <a:t> neumococo y </a:t>
          </a:r>
          <a:r>
            <a:rPr lang="es-ES" sz="1600" b="0" kern="1200" dirty="0" err="1" smtClean="0"/>
            <a:t>legionella</a:t>
          </a:r>
          <a:endParaRPr lang="es-ES" sz="1600" b="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Hemocultivos</a:t>
          </a:r>
        </a:p>
      </dsp:txBody>
      <dsp:txXfrm>
        <a:off x="688194" y="473427"/>
        <a:ext cx="4074331" cy="857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B888A-338B-483E-B343-AFA2E174970A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1AF2E-2602-4427-A0B8-8971BFD3E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00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1AF2E-2602-4427-A0B8-8971BFD3E30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23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947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3773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6424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0710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0641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431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773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879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35378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380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15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288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2631" y="915928"/>
            <a:ext cx="10993549" cy="1475013"/>
          </a:xfrm>
        </p:spPr>
        <p:txBody>
          <a:bodyPr>
            <a:noAutofit/>
          </a:bodyPr>
          <a:lstStyle/>
          <a:p>
            <a:r>
              <a:rPr lang="es-ES" sz="4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TALLERES INTEGRADOS III: INFECCIOSAS</a:t>
            </a:r>
            <a:endParaRPr lang="es-ES" sz="4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69405" y="4598125"/>
            <a:ext cx="5396009" cy="1299754"/>
          </a:xfrm>
        </p:spPr>
        <p:txBody>
          <a:bodyPr>
            <a:normAutofit/>
          </a:bodyPr>
          <a:lstStyle/>
          <a:p>
            <a:r>
              <a:rPr lang="es-ES" b="1" dirty="0"/>
              <a:t> </a:t>
            </a:r>
            <a:r>
              <a:rPr lang="es-ES" b="1" dirty="0" smtClean="0"/>
              <a:t>                                                                                                                          </a:t>
            </a:r>
            <a:endParaRPr lang="es-E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977" y="4159069"/>
            <a:ext cx="2918459" cy="194563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49085" y="4974549"/>
            <a:ext cx="5199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CARLOS TOMÁS NOBLEJAS QUILES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HOSPITAL UNIVERSITARIO DE SAN JUAN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APROBADO POR DR. ROIG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54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845847"/>
            <a:ext cx="11029616" cy="708633"/>
          </a:xfrm>
        </p:spPr>
        <p:txBody>
          <a:bodyPr>
            <a:noAutofit/>
          </a:bodyPr>
          <a:lstStyle/>
          <a:p>
            <a:pPr algn="ctr"/>
            <a:r>
              <a:rPr lang="es-ES" sz="4800" dirty="0" smtClean="0"/>
              <a:t>HISTORIA CLÍNICA</a:t>
            </a:r>
            <a:endParaRPr lang="es-ES" sz="4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81192" y="1823507"/>
            <a:ext cx="116108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u="sng" dirty="0"/>
              <a:t>Enfermedad actual</a:t>
            </a:r>
            <a:r>
              <a:rPr lang="es-ES" sz="1600" b="1" u="sng" dirty="0"/>
              <a:t>: </a:t>
            </a:r>
            <a:r>
              <a:rPr lang="es-E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 smtClean="0"/>
          </a:p>
          <a:p>
            <a:r>
              <a:rPr lang="es-ES" sz="1600" dirty="0"/>
              <a:t>	</a:t>
            </a:r>
            <a:r>
              <a:rPr lang="es-ES" sz="1600" dirty="0" smtClean="0"/>
              <a:t>- Varón </a:t>
            </a:r>
            <a:r>
              <a:rPr lang="es-ES" sz="1600" dirty="0"/>
              <a:t>de 65 años que acude a Urgencias </a:t>
            </a:r>
            <a:r>
              <a:rPr lang="es-ES" sz="1600" dirty="0" smtClean="0"/>
              <a:t>por </a:t>
            </a:r>
            <a:r>
              <a:rPr lang="es-ES" sz="1600" b="1" u="sng" dirty="0"/>
              <a:t>fiebre</a:t>
            </a:r>
            <a:r>
              <a:rPr lang="es-ES" sz="1600" dirty="0"/>
              <a:t> de hasta </a:t>
            </a:r>
            <a:r>
              <a:rPr lang="es-ES" sz="1600" dirty="0" smtClean="0"/>
              <a:t>39ºC</a:t>
            </a:r>
            <a:r>
              <a:rPr lang="es-ES" sz="1600" dirty="0"/>
              <a:t>, </a:t>
            </a:r>
            <a:r>
              <a:rPr lang="es-ES" sz="1600" b="1" u="sng" dirty="0"/>
              <a:t>disnea</a:t>
            </a:r>
            <a:r>
              <a:rPr lang="es-ES" sz="1600" dirty="0"/>
              <a:t> y </a:t>
            </a:r>
            <a:r>
              <a:rPr lang="es-ES" sz="1600" b="1" u="sng" dirty="0"/>
              <a:t>tos</a:t>
            </a:r>
            <a:r>
              <a:rPr lang="es-ES" sz="1600" dirty="0"/>
              <a:t> no productiva </a:t>
            </a:r>
            <a:r>
              <a:rPr lang="es-ES" sz="1600" dirty="0" smtClean="0"/>
              <a:t>de </a:t>
            </a:r>
            <a:r>
              <a:rPr lang="es-ES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  <a:r>
              <a:rPr lang="es-ES" sz="1600" dirty="0" smtClean="0"/>
              <a:t> semana de evolución 	   	  acompañada </a:t>
            </a:r>
            <a:r>
              <a:rPr lang="es-ES" sz="1600" dirty="0"/>
              <a:t>de artralgias, mialgias, escalofríos y </a:t>
            </a:r>
            <a:r>
              <a:rPr lang="es-ES" sz="1600" dirty="0" smtClean="0"/>
              <a:t>astenia. </a:t>
            </a:r>
          </a:p>
          <a:p>
            <a:r>
              <a:rPr lang="es-ES" sz="1600" dirty="0" smtClean="0"/>
              <a:t>	- En </a:t>
            </a:r>
            <a:r>
              <a:rPr lang="es-ES" sz="1600" dirty="0"/>
              <a:t>tratamiento desde hace </a:t>
            </a:r>
            <a:r>
              <a:rPr lang="es-ES" sz="1600" dirty="0" smtClean="0"/>
              <a:t>3 </a:t>
            </a:r>
            <a:r>
              <a:rPr lang="es-ES" sz="1600" dirty="0"/>
              <a:t>días con </a:t>
            </a:r>
            <a:r>
              <a:rPr lang="es-ES" sz="1600" dirty="0" err="1"/>
              <a:t>Azitromicina</a:t>
            </a:r>
            <a:r>
              <a:rPr lang="es-ES" sz="1600" dirty="0"/>
              <a:t> y </a:t>
            </a:r>
            <a:r>
              <a:rPr lang="es-ES" sz="1600" dirty="0" err="1"/>
              <a:t>Algidol</a:t>
            </a:r>
            <a:r>
              <a:rPr lang="es-ES" sz="1600" dirty="0"/>
              <a:t> pautado por MAP sin mejoría clínica. </a:t>
            </a:r>
            <a:endParaRPr lang="es-ES" sz="1600" dirty="0" smtClean="0"/>
          </a:p>
          <a:p>
            <a:r>
              <a:rPr lang="es-ES" sz="1600" dirty="0" smtClean="0"/>
              <a:t>	- No </a:t>
            </a:r>
            <a:r>
              <a:rPr lang="es-ES" sz="1600" dirty="0" err="1"/>
              <a:t>odinofagia</a:t>
            </a:r>
            <a:r>
              <a:rPr lang="es-ES" sz="1600" dirty="0"/>
              <a:t> ni otalgia. No </a:t>
            </a:r>
            <a:r>
              <a:rPr lang="es-ES" sz="1600" dirty="0" smtClean="0"/>
              <a:t>dolor torácico, </a:t>
            </a:r>
            <a:r>
              <a:rPr lang="es-ES" sz="1600" dirty="0"/>
              <a:t>palpitaciones, </a:t>
            </a:r>
            <a:r>
              <a:rPr lang="es-ES" sz="1600" dirty="0" err="1"/>
              <a:t>ortopnea</a:t>
            </a:r>
            <a:r>
              <a:rPr lang="es-ES" sz="1600" dirty="0"/>
              <a:t>, </a:t>
            </a:r>
            <a:r>
              <a:rPr lang="es-ES" sz="1600" dirty="0" smtClean="0"/>
              <a:t>ni </a:t>
            </a:r>
            <a:r>
              <a:rPr lang="es-ES" sz="1600" dirty="0"/>
              <a:t>hemoptisis. No náuseas, vómitos </a:t>
            </a:r>
            <a:r>
              <a:rPr lang="es-ES" sz="1600" dirty="0" smtClean="0"/>
              <a:t>ni pérdida ponderal. </a:t>
            </a:r>
            <a:r>
              <a:rPr lang="es-ES" sz="1600" dirty="0"/>
              <a:t>No </a:t>
            </a:r>
            <a:r>
              <a:rPr lang="es-ES" sz="1600" dirty="0" smtClean="0"/>
              <a:t>	  síndrome miccional.</a:t>
            </a:r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u="sng" dirty="0" smtClean="0"/>
              <a:t>Antecedentes personales: </a:t>
            </a:r>
            <a:r>
              <a:rPr lang="es-ES" b="1" dirty="0" smtClean="0"/>
              <a:t> </a:t>
            </a:r>
          </a:p>
          <a:p>
            <a:endParaRPr lang="es-ES" b="1" dirty="0" smtClean="0"/>
          </a:p>
          <a:p>
            <a:r>
              <a:rPr lang="es-ES" sz="1600" dirty="0" smtClean="0"/>
              <a:t>	- No </a:t>
            </a:r>
            <a:r>
              <a:rPr lang="es-ES" sz="1600" dirty="0" err="1" smtClean="0"/>
              <a:t>RAMc</a:t>
            </a:r>
            <a:r>
              <a:rPr lang="es-ES" sz="1600" dirty="0" smtClean="0"/>
              <a:t>.  HTA, DLP, no DM.  </a:t>
            </a:r>
          </a:p>
          <a:p>
            <a:r>
              <a:rPr lang="es-ES" sz="1600" dirty="0" smtClean="0"/>
              <a:t>	- </a:t>
            </a:r>
            <a:r>
              <a:rPr lang="es-ES" sz="1600" dirty="0" err="1" smtClean="0"/>
              <a:t>IQx</a:t>
            </a:r>
            <a:r>
              <a:rPr lang="es-ES" sz="1600" dirty="0" smtClean="0"/>
              <a:t> (</a:t>
            </a:r>
            <a:r>
              <a:rPr lang="es-ES" sz="1600" dirty="0" err="1" smtClean="0"/>
              <a:t>stent</a:t>
            </a:r>
            <a:r>
              <a:rPr lang="es-ES" sz="1600" dirty="0" smtClean="0"/>
              <a:t> femoral bilateral) en 2019 debido a claudicación intermitente. </a:t>
            </a:r>
          </a:p>
          <a:p>
            <a:r>
              <a:rPr lang="es-ES" sz="1600" dirty="0" smtClean="0"/>
              <a:t>	- </a:t>
            </a:r>
            <a:r>
              <a:rPr lang="es-ES" sz="1600" b="1" u="sng" dirty="0" smtClean="0"/>
              <a:t>Ex-fumador</a:t>
            </a:r>
            <a:r>
              <a:rPr lang="es-ES" sz="1600" dirty="0" smtClean="0"/>
              <a:t> desde hace 12 años de 30 años/paquete.  No hábito </a:t>
            </a:r>
            <a:r>
              <a:rPr lang="es-ES" sz="1600" dirty="0" err="1" smtClean="0"/>
              <a:t>enólico</a:t>
            </a:r>
            <a:r>
              <a:rPr lang="es-ES" sz="1600" dirty="0" smtClean="0"/>
              <a:t>.  </a:t>
            </a:r>
          </a:p>
          <a:p>
            <a:r>
              <a:rPr lang="es-ES" sz="1600" dirty="0" smtClean="0"/>
              <a:t>	- Niega viajes recientes a países extranjeros.  No animales domésticos.  No antecedentes de asma ni TBC</a:t>
            </a:r>
            <a:r>
              <a:rPr lang="es-ES" sz="1600" b="1" dirty="0" smtClean="0"/>
              <a:t>. </a:t>
            </a:r>
          </a:p>
          <a:p>
            <a:r>
              <a:rPr lang="es-ES" sz="1600" b="1" dirty="0" smtClean="0"/>
              <a:t>	- </a:t>
            </a:r>
            <a:r>
              <a:rPr lang="es-ES" sz="1600" b="1" u="sng" dirty="0" smtClean="0"/>
              <a:t>No vacunado gripe/ neumococo</a:t>
            </a:r>
          </a:p>
          <a:p>
            <a:r>
              <a:rPr lang="es-ES" sz="1600" dirty="0" smtClean="0"/>
              <a:t>	- Tratamiento habitual:  </a:t>
            </a:r>
            <a:r>
              <a:rPr lang="es-ES" sz="1600" dirty="0" err="1" smtClean="0"/>
              <a:t>Telmisartán</a:t>
            </a:r>
            <a:r>
              <a:rPr lang="es-ES" sz="1600" dirty="0" smtClean="0"/>
              <a:t>,  </a:t>
            </a:r>
            <a:r>
              <a:rPr lang="es-ES" sz="1600" dirty="0" err="1" smtClean="0"/>
              <a:t>Atorvastatina</a:t>
            </a:r>
            <a:r>
              <a:rPr lang="es-ES" sz="1600" dirty="0" smtClean="0"/>
              <a:t> y Clopidogrel.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u="sng" dirty="0" smtClean="0"/>
              <a:t>Antecedentes familiares: </a:t>
            </a:r>
            <a:r>
              <a:rPr lang="es-ES" dirty="0"/>
              <a:t> </a:t>
            </a:r>
            <a:r>
              <a:rPr lang="es-ES" sz="1600" dirty="0" smtClean="0"/>
              <a:t>Padre fallecido por cáncer de pulmón</a:t>
            </a:r>
            <a:r>
              <a:rPr lang="es-ES" dirty="0" smtClean="0"/>
              <a:t>.</a:t>
            </a:r>
            <a:endParaRPr lang="es-E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endParaRPr lang="es-E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b="1" u="sng" dirty="0" smtClean="0"/>
          </a:p>
          <a:p>
            <a:r>
              <a:rPr lang="es-ES" b="1" u="sng" dirty="0" smtClean="0"/>
              <a:t>    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90595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smtClean="0"/>
              <a:t>HISTORIA CLÍNICA</a:t>
            </a:r>
            <a:endParaRPr lang="es-ES" sz="4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72979" y="2105526"/>
            <a:ext cx="1123253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u="sng" dirty="0"/>
              <a:t>Exploración física: </a:t>
            </a:r>
            <a:endParaRPr lang="es-ES" b="1" u="sng" dirty="0" smtClean="0"/>
          </a:p>
          <a:p>
            <a:endParaRPr lang="es-ES" b="1" u="sng" dirty="0" smtClean="0"/>
          </a:p>
          <a:p>
            <a:r>
              <a:rPr lang="es-ES" dirty="0" smtClean="0"/>
              <a:t>	- </a:t>
            </a:r>
            <a:r>
              <a:rPr lang="es-ES" sz="1600" dirty="0" err="1" smtClean="0"/>
              <a:t>CyO</a:t>
            </a:r>
            <a:r>
              <a:rPr lang="es-ES" sz="1600" dirty="0"/>
              <a:t>.  NC, NP.  Deshidratado. </a:t>
            </a:r>
            <a:endParaRPr lang="es-ES" sz="1600" dirty="0" smtClean="0"/>
          </a:p>
          <a:p>
            <a:r>
              <a:rPr lang="es-ES" sz="1600" dirty="0" smtClean="0"/>
              <a:t> 	- </a:t>
            </a:r>
            <a:r>
              <a:rPr lang="es-ES" sz="1600" dirty="0" err="1" smtClean="0"/>
              <a:t>Tª</a:t>
            </a:r>
            <a:r>
              <a:rPr lang="es-ES" sz="1600" dirty="0"/>
              <a:t>: </a:t>
            </a:r>
            <a:r>
              <a:rPr lang="es-ES" sz="1600" dirty="0" smtClean="0"/>
              <a:t>38,7ºC   TA</a:t>
            </a:r>
            <a:r>
              <a:rPr lang="es-ES" sz="1600" dirty="0"/>
              <a:t>: 100/63 </a:t>
            </a:r>
            <a:r>
              <a:rPr lang="es-ES" sz="1600" dirty="0" err="1" smtClean="0"/>
              <a:t>mmHg</a:t>
            </a:r>
            <a:r>
              <a:rPr lang="es-ES" sz="1600" dirty="0" smtClean="0"/>
              <a:t>,   FC</a:t>
            </a:r>
            <a:r>
              <a:rPr lang="es-ES" sz="1600" dirty="0"/>
              <a:t>: 110 </a:t>
            </a:r>
            <a:r>
              <a:rPr lang="es-ES" sz="1600" dirty="0" err="1" smtClean="0"/>
              <a:t>lpm</a:t>
            </a:r>
            <a:r>
              <a:rPr lang="es-ES" sz="1600" dirty="0" smtClean="0"/>
              <a:t>    SO2</a:t>
            </a:r>
            <a:r>
              <a:rPr lang="es-ES" sz="1600" dirty="0"/>
              <a:t>: 94% (GN a 2lpm).  </a:t>
            </a:r>
            <a:r>
              <a:rPr lang="es-ES" sz="1600" dirty="0" err="1"/>
              <a:t>Taquipneico</a:t>
            </a:r>
            <a:r>
              <a:rPr lang="es-ES" sz="1600" dirty="0"/>
              <a:t> en reposo.  REG</a:t>
            </a:r>
            <a:r>
              <a:rPr lang="es-ES" sz="1600" dirty="0" smtClean="0"/>
              <a:t>.</a:t>
            </a:r>
          </a:p>
          <a:p>
            <a:r>
              <a:rPr lang="es-ES" sz="1600" dirty="0" smtClean="0"/>
              <a:t> 	- PCN </a:t>
            </a:r>
            <a:r>
              <a:rPr lang="es-ES" sz="1600" dirty="0"/>
              <a:t>y exploración neurológica sin hallazgos patológicos.  </a:t>
            </a:r>
            <a:endParaRPr lang="es-ES" sz="1600" dirty="0" smtClean="0"/>
          </a:p>
          <a:p>
            <a:r>
              <a:rPr lang="es-ES" sz="1600" dirty="0" smtClean="0"/>
              <a:t>	- AC</a:t>
            </a:r>
            <a:r>
              <a:rPr lang="es-ES" sz="1600" dirty="0"/>
              <a:t>: rítmica, sin soplos cardíacos ni roces pericárdicos.  </a:t>
            </a:r>
            <a:endParaRPr lang="es-ES" sz="1600" dirty="0" smtClean="0"/>
          </a:p>
          <a:p>
            <a:r>
              <a:rPr lang="es-ES" sz="1600" dirty="0" smtClean="0"/>
              <a:t>	- </a:t>
            </a:r>
            <a:r>
              <a:rPr lang="es-ES" sz="1600" b="1" u="sng" dirty="0" smtClean="0"/>
              <a:t>AP</a:t>
            </a:r>
            <a:r>
              <a:rPr lang="es-ES" sz="1600" dirty="0"/>
              <a:t>: MV ligeramente disminuido en hemitórax izquierdo con </a:t>
            </a:r>
            <a:r>
              <a:rPr lang="es-ES" sz="1600" u="sng" dirty="0"/>
              <a:t>crepitantes en base izquierda</a:t>
            </a:r>
            <a:r>
              <a:rPr lang="es-ES" sz="1600" dirty="0"/>
              <a:t>.  </a:t>
            </a:r>
            <a:endParaRPr lang="es-ES" sz="1600" dirty="0" smtClean="0"/>
          </a:p>
          <a:p>
            <a:r>
              <a:rPr lang="es-ES" sz="1600" dirty="0" smtClean="0"/>
              <a:t>	- Abdomen</a:t>
            </a:r>
            <a:r>
              <a:rPr lang="es-ES" sz="1600" dirty="0"/>
              <a:t>: blando, </a:t>
            </a:r>
            <a:r>
              <a:rPr lang="es-ES" sz="1600" dirty="0" err="1"/>
              <a:t>depresible</a:t>
            </a:r>
            <a:r>
              <a:rPr lang="es-ES" sz="1600" dirty="0"/>
              <a:t>, no globuloso, no doloroso a la palpación.  No masas ni </a:t>
            </a:r>
            <a:r>
              <a:rPr lang="es-ES" sz="1600" dirty="0" err="1"/>
              <a:t>visceromegalias</a:t>
            </a:r>
            <a:r>
              <a:rPr lang="es-ES" sz="1600" dirty="0"/>
              <a:t>.  </a:t>
            </a:r>
            <a:r>
              <a:rPr lang="es-ES" sz="1600" dirty="0" smtClean="0"/>
              <a:t>Timpánico con ruidos 			   </a:t>
            </a:r>
            <a:r>
              <a:rPr lang="es-ES" sz="1600" dirty="0"/>
              <a:t> </a:t>
            </a:r>
            <a:r>
              <a:rPr lang="es-ES" sz="1600" dirty="0" smtClean="0"/>
              <a:t>     </a:t>
            </a:r>
            <a:r>
              <a:rPr lang="es-ES" sz="1600" dirty="0" err="1"/>
              <a:t>hidroaéreos</a:t>
            </a:r>
            <a:r>
              <a:rPr lang="es-ES" sz="1600" dirty="0"/>
              <a:t> conservados. No signos de irritación peritoneal.  </a:t>
            </a:r>
            <a:endParaRPr lang="es-ES" sz="1600" dirty="0" smtClean="0"/>
          </a:p>
          <a:p>
            <a:r>
              <a:rPr lang="es-ES" sz="1600" dirty="0" smtClean="0"/>
              <a:t>	- MMII</a:t>
            </a:r>
            <a:r>
              <a:rPr lang="es-ES" sz="1600" dirty="0"/>
              <a:t>: no edemas ni signos de TVP.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75894" y="4955274"/>
            <a:ext cx="11419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u="sng" dirty="0"/>
              <a:t>Pruebas complementarias</a:t>
            </a:r>
            <a:r>
              <a:rPr lang="es-ES" b="1" dirty="0"/>
              <a:t> </a:t>
            </a:r>
            <a:r>
              <a:rPr lang="es-ES" dirty="0"/>
              <a:t>(Urgencias):  </a:t>
            </a:r>
          </a:p>
          <a:p>
            <a:endParaRPr lang="es-ES" dirty="0"/>
          </a:p>
          <a:p>
            <a:r>
              <a:rPr lang="es-ES" b="1" dirty="0"/>
              <a:t>	- AS: </a:t>
            </a:r>
            <a:r>
              <a:rPr lang="es-ES" b="1" dirty="0" smtClean="0"/>
              <a:t> </a:t>
            </a:r>
            <a:r>
              <a:rPr lang="es-ES" u="sng" dirty="0" smtClean="0"/>
              <a:t>leucocitos</a:t>
            </a:r>
            <a:r>
              <a:rPr lang="es-ES" dirty="0" smtClean="0"/>
              <a:t> </a:t>
            </a:r>
            <a:r>
              <a:rPr lang="es-ES" dirty="0"/>
              <a:t>24,3 10 e9/L (3,5 – 12,0),  </a:t>
            </a:r>
            <a:r>
              <a:rPr lang="es-ES" u="sng" dirty="0"/>
              <a:t>neutrófilos</a:t>
            </a:r>
            <a:r>
              <a:rPr lang="es-ES" dirty="0"/>
              <a:t>(%) 91,3 (40 – 70),  </a:t>
            </a:r>
            <a:r>
              <a:rPr lang="es-ES" u="sng" dirty="0"/>
              <a:t>PCR</a:t>
            </a:r>
            <a:r>
              <a:rPr lang="es-ES" dirty="0"/>
              <a:t> &gt; 25 mg/dL (0 – 0,50), 	   	    			 </a:t>
            </a:r>
            <a:r>
              <a:rPr lang="es-ES" dirty="0" smtClean="0"/>
              <a:t> </a:t>
            </a:r>
            <a:r>
              <a:rPr lang="es-ES" u="sng" dirty="0" smtClean="0"/>
              <a:t>Procalcitonina</a:t>
            </a:r>
            <a:r>
              <a:rPr lang="es-ES" dirty="0" smtClean="0"/>
              <a:t> </a:t>
            </a:r>
            <a:r>
              <a:rPr lang="es-ES" dirty="0"/>
              <a:t>3,10 </a:t>
            </a:r>
            <a:r>
              <a:rPr lang="es-ES" dirty="0" err="1"/>
              <a:t>ng</a:t>
            </a:r>
            <a:r>
              <a:rPr lang="es-ES" dirty="0"/>
              <a:t>/</a:t>
            </a:r>
            <a:r>
              <a:rPr lang="es-ES" dirty="0" err="1"/>
              <a:t>mL</a:t>
            </a:r>
            <a:r>
              <a:rPr lang="es-ES" dirty="0"/>
              <a:t> (0 - 0,50).  Creatinina 2,32 mg/dL (0,6 – 1,3).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1476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800" dirty="0" smtClean="0"/>
              <a:t>RADIOGRAFÍA  DE  TÓRAX </a:t>
            </a:r>
            <a:r>
              <a:rPr lang="es-ES" sz="4800" dirty="0" err="1" smtClean="0"/>
              <a:t>pa</a:t>
            </a:r>
            <a:r>
              <a:rPr lang="es-ES" sz="4800" dirty="0" smtClean="0"/>
              <a:t> y lateral</a:t>
            </a:r>
            <a:endParaRPr lang="es-ES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953518"/>
            <a:ext cx="4220337" cy="41590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1950647"/>
            <a:ext cx="4761366" cy="419309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05738" y="6329684"/>
            <a:ext cx="87699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Infiltrado alveolar en lóbulo superior del pulmón izquierdo delimitado por la cisura oblicua.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040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smtClean="0"/>
              <a:t>PRUEBAS COMPLEMENTARIAS</a:t>
            </a:r>
            <a:endParaRPr lang="es-ES" sz="4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02821323"/>
              </p:ext>
            </p:extLst>
          </p:nvPr>
        </p:nvGraphicFramePr>
        <p:xfrm>
          <a:off x="-338631" y="1569711"/>
          <a:ext cx="10724445" cy="461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echa doblada hacia arriba 3"/>
          <p:cNvSpPr/>
          <p:nvPr/>
        </p:nvSpPr>
        <p:spPr>
          <a:xfrm rot="5400000">
            <a:off x="2107089" y="3085786"/>
            <a:ext cx="921007" cy="832361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lecha doblada hacia arriba 7"/>
          <p:cNvSpPr/>
          <p:nvPr/>
        </p:nvSpPr>
        <p:spPr>
          <a:xfrm rot="5400000">
            <a:off x="4136007" y="4126519"/>
            <a:ext cx="921007" cy="832361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Grupo 8"/>
          <p:cNvGrpSpPr/>
          <p:nvPr/>
        </p:nvGrpSpPr>
        <p:grpSpPr>
          <a:xfrm>
            <a:off x="5116519" y="4446185"/>
            <a:ext cx="2006769" cy="622019"/>
            <a:chOff x="750" y="282538"/>
            <a:chExt cx="4024641" cy="978749"/>
          </a:xfrm>
        </p:grpSpPr>
        <p:sp>
          <p:nvSpPr>
            <p:cNvPr id="10" name="Rectángulo redondeado 9"/>
            <p:cNvSpPr/>
            <p:nvPr/>
          </p:nvSpPr>
          <p:spPr>
            <a:xfrm>
              <a:off x="750" y="282538"/>
              <a:ext cx="4024641" cy="978749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449652" y="330325"/>
              <a:ext cx="3369096" cy="883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0" kern="1200" dirty="0" smtClean="0"/>
                <a:t>PCR Influenza B: +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 err="1" smtClean="0"/>
                <a:t>Oseltamivir</a:t>
              </a:r>
              <a:endParaRPr lang="es-ES" sz="1600" b="0" kern="1200" dirty="0" smtClean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983773" y="3186543"/>
            <a:ext cx="2602765" cy="880468"/>
            <a:chOff x="2859797" y="1716319"/>
            <a:chExt cx="2602765" cy="553221"/>
          </a:xfrm>
          <a:scene3d>
            <a:camera prst="orthographicFront"/>
            <a:lightRig rig="chilly" dir="t"/>
          </a:scene3d>
        </p:grpSpPr>
        <p:sp>
          <p:nvSpPr>
            <p:cNvPr id="14" name="Rectángulo redondeado 13"/>
            <p:cNvSpPr/>
            <p:nvPr/>
          </p:nvSpPr>
          <p:spPr>
            <a:xfrm>
              <a:off x="2859797" y="1716319"/>
              <a:ext cx="2602765" cy="536040"/>
            </a:xfrm>
            <a:prstGeom prst="roundRect">
              <a:avLst>
                <a:gd name="adj" fmla="val 1667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57441"/>
                <a:satOff val="-11743"/>
                <a:lumOff val="29511"/>
                <a:alphaOff val="0"/>
              </a:schemeClr>
            </a:fillRef>
            <a:effectRef idx="0">
              <a:schemeClr val="accent1">
                <a:shade val="50000"/>
                <a:hueOff val="257441"/>
                <a:satOff val="-11743"/>
                <a:lumOff val="295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uadroTexto 14"/>
            <p:cNvSpPr txBox="1"/>
            <p:nvPr/>
          </p:nvSpPr>
          <p:spPr>
            <a:xfrm>
              <a:off x="2859797" y="1716320"/>
              <a:ext cx="2577343" cy="553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Ingreso hospitalario con antibioterapia empírica: ceftriaxona + claritromicina</a:t>
              </a:r>
              <a:endParaRPr lang="es-ES" sz="1600" kern="12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7020252" y="5840726"/>
            <a:ext cx="2485829" cy="732450"/>
            <a:chOff x="0" y="2358338"/>
            <a:chExt cx="1537239" cy="732450"/>
          </a:xfrm>
          <a:scene3d>
            <a:camera prst="orthographicFront"/>
            <a:lightRig rig="chilly" dir="t"/>
          </a:scene3d>
        </p:grpSpPr>
        <p:sp>
          <p:nvSpPr>
            <p:cNvPr id="17" name="Rectángulo redondeado 16"/>
            <p:cNvSpPr/>
            <p:nvPr/>
          </p:nvSpPr>
          <p:spPr>
            <a:xfrm>
              <a:off x="0" y="2358338"/>
              <a:ext cx="1537239" cy="732450"/>
            </a:xfrm>
            <a:prstGeom prst="roundRect">
              <a:avLst>
                <a:gd name="adj" fmla="val 16670"/>
              </a:avLst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257441"/>
                <a:satOff val="-11743"/>
                <a:lumOff val="29511"/>
                <a:alphaOff val="0"/>
              </a:schemeClr>
            </a:fillRef>
            <a:effectRef idx="0">
              <a:schemeClr val="accent1">
                <a:shade val="50000"/>
                <a:hueOff val="257441"/>
                <a:satOff val="-11743"/>
                <a:lumOff val="2951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uadroTexto 17"/>
            <p:cNvSpPr txBox="1"/>
            <p:nvPr/>
          </p:nvSpPr>
          <p:spPr>
            <a:xfrm>
              <a:off x="35762" y="2394100"/>
              <a:ext cx="1465715" cy="6609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 err="1" smtClean="0"/>
                <a:t>Antigenuria</a:t>
              </a:r>
              <a:r>
                <a:rPr lang="es-ES" sz="1600" dirty="0" smtClean="0"/>
                <a:t>: neumococo +</a:t>
              </a:r>
              <a:endParaRPr lang="es-ES" sz="1600" kern="1200" dirty="0"/>
            </a:p>
          </p:txBody>
        </p:sp>
      </p:grpSp>
      <p:sp>
        <p:nvSpPr>
          <p:cNvPr id="19" name="Flecha doblada hacia arriba 18"/>
          <p:cNvSpPr/>
          <p:nvPr/>
        </p:nvSpPr>
        <p:spPr>
          <a:xfrm rot="5400000">
            <a:off x="5774719" y="5329756"/>
            <a:ext cx="1201993" cy="832361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ángulo redondeado 19"/>
          <p:cNvSpPr/>
          <p:nvPr/>
        </p:nvSpPr>
        <p:spPr>
          <a:xfrm>
            <a:off x="7567790" y="2916442"/>
            <a:ext cx="4380089" cy="12218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u="sng" dirty="0" smtClean="0">
                <a:solidFill>
                  <a:srgbClr val="002060"/>
                </a:solidFill>
              </a:rPr>
              <a:t>Diagnóstico de sospecha:</a:t>
            </a:r>
          </a:p>
          <a:p>
            <a:pPr algn="ctr"/>
            <a:r>
              <a:rPr lang="es-ES" sz="2000" b="1" dirty="0" smtClean="0">
                <a:solidFill>
                  <a:srgbClr val="002060"/>
                </a:solidFill>
              </a:rPr>
              <a:t>Neumonía por virus Influenza B</a:t>
            </a:r>
            <a:endParaRPr lang="es-E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4888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450" y="1045746"/>
            <a:ext cx="11029616" cy="98833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dirty="0" smtClean="0"/>
              <a:t>Diagnóstico principal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948268" y="2190043"/>
            <a:ext cx="95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92258" y="2559375"/>
            <a:ext cx="11807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			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92258" y="2369794"/>
            <a:ext cx="11683999" cy="16368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b="1" u="sng" dirty="0">
                <a:solidFill>
                  <a:srgbClr val="002060"/>
                </a:solidFill>
              </a:rPr>
              <a:t>Neumonía </a:t>
            </a:r>
            <a:r>
              <a:rPr lang="es-ES" sz="4400" b="1" u="sng" dirty="0" err="1">
                <a:solidFill>
                  <a:srgbClr val="002060"/>
                </a:solidFill>
              </a:rPr>
              <a:t>neumocócica</a:t>
            </a:r>
            <a:r>
              <a:rPr lang="es-ES" sz="4400" b="1" u="sng" dirty="0">
                <a:solidFill>
                  <a:srgbClr val="002060"/>
                </a:solidFill>
              </a:rPr>
              <a:t> asociada a gripe B</a:t>
            </a: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92258" y="4748436"/>
            <a:ext cx="11999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u="sng" dirty="0"/>
              <a:t>Evolución</a:t>
            </a:r>
            <a:r>
              <a:rPr lang="es-ES" u="sng" dirty="0"/>
              <a:t>: </a:t>
            </a:r>
            <a:r>
              <a:rPr lang="es-ES" sz="1600" dirty="0"/>
              <a:t>Favorable durante el ingreso.  Afebril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u="sng" dirty="0" smtClean="0"/>
              <a:t>Tratamiento</a:t>
            </a:r>
            <a:r>
              <a:rPr lang="es-ES" dirty="0" smtClean="0"/>
              <a:t>: </a:t>
            </a:r>
            <a:r>
              <a:rPr lang="es-ES" dirty="0"/>
              <a:t> </a:t>
            </a:r>
            <a:r>
              <a:rPr lang="es-ES" dirty="0" smtClean="0"/>
              <a:t>- </a:t>
            </a:r>
            <a:r>
              <a:rPr lang="es-ES" sz="1600" dirty="0" smtClean="0"/>
              <a:t>Tras identificar Streptococcus </a:t>
            </a:r>
            <a:r>
              <a:rPr lang="es-ES" sz="1600" dirty="0" err="1" smtClean="0"/>
              <a:t>Pneumoniae</a:t>
            </a:r>
            <a:r>
              <a:rPr lang="es-ES" sz="1600" dirty="0" smtClean="0"/>
              <a:t> como patógeno responsable del cuadro clínico </a:t>
            </a:r>
            <a:r>
              <a:rPr lang="es-ES" sz="1600" dirty="0"/>
              <a:t>s</a:t>
            </a:r>
            <a:r>
              <a:rPr lang="es-ES" sz="1600" dirty="0" smtClean="0"/>
              <a:t>e </a:t>
            </a:r>
            <a:r>
              <a:rPr lang="es-ES" sz="1600" dirty="0"/>
              <a:t>retira </a:t>
            </a:r>
            <a:r>
              <a:rPr lang="es-ES" sz="1600" dirty="0" smtClean="0"/>
              <a:t>				                          Claritromicina </a:t>
            </a:r>
            <a:r>
              <a:rPr lang="es-ES" sz="1600" dirty="0"/>
              <a:t>y se continúa con Ceftriaxona IV y </a:t>
            </a:r>
            <a:r>
              <a:rPr lang="es-ES" sz="1600" dirty="0" err="1"/>
              <a:t>Oseltamivir</a:t>
            </a:r>
            <a:r>
              <a:rPr lang="es-ES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r>
              <a:rPr lang="es-ES" sz="1600" dirty="0"/>
              <a:t>		              </a:t>
            </a:r>
            <a:r>
              <a:rPr lang="es-ES" sz="1600" dirty="0" smtClean="0"/>
              <a:t> </a:t>
            </a:r>
            <a:r>
              <a:rPr lang="es-ES" sz="1600" b="1" dirty="0" smtClean="0"/>
              <a:t>-</a:t>
            </a:r>
            <a:r>
              <a:rPr lang="es-ES" sz="1600" dirty="0" smtClean="0"/>
              <a:t>  Al alta : </a:t>
            </a:r>
            <a:r>
              <a:rPr lang="es-ES" sz="1600" dirty="0"/>
              <a:t>Se suspende </a:t>
            </a:r>
            <a:r>
              <a:rPr lang="es-ES" sz="1600" dirty="0" err="1" smtClean="0"/>
              <a:t>Oseltamivir</a:t>
            </a:r>
            <a:r>
              <a:rPr lang="es-ES" sz="1600" dirty="0"/>
              <a:t> </a:t>
            </a:r>
            <a:r>
              <a:rPr lang="es-ES" sz="1600" dirty="0" smtClean="0"/>
              <a:t>(tras 5 días de administración) y se sustituye Ceftriaxona IV por </a:t>
            </a:r>
            <a:r>
              <a:rPr lang="es-ES" sz="1600" dirty="0" err="1" smtClean="0"/>
              <a:t>Cefditoreno</a:t>
            </a:r>
            <a:r>
              <a:rPr lang="es-ES" sz="1600" dirty="0" smtClean="0"/>
              <a:t> VO.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76575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ividendo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2057</TotalTime>
  <Words>133</Words>
  <Application>Microsoft Office PowerPoint</Application>
  <PresentationFormat>Panorámica</PresentationFormat>
  <Paragraphs>70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Gill Sans MT</vt:lpstr>
      <vt:lpstr>Times New Roman</vt:lpstr>
      <vt:lpstr>Wingdings 2</vt:lpstr>
      <vt:lpstr>Dividendo</vt:lpstr>
      <vt:lpstr>TALLERES INTEGRADOS III: INFECCIOSAS</vt:lpstr>
      <vt:lpstr>HISTORIA CLÍNICA</vt:lpstr>
      <vt:lpstr>HISTORIA CLÍNICA</vt:lpstr>
      <vt:lpstr>RADIOGRAFÍA  DE  TÓRAX pa y lateral</vt:lpstr>
      <vt:lpstr>PRUEBAS COMPLEMENTARIAS</vt:lpstr>
      <vt:lpstr>Diagnóstico principal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III: INFECCIOSAS</dc:title>
  <dc:creator>carlos tomas noblejas quiles</dc:creator>
  <cp:lastModifiedBy>carlos tomas noblejas quiles</cp:lastModifiedBy>
  <cp:revision>75</cp:revision>
  <dcterms:created xsi:type="dcterms:W3CDTF">2020-02-26T21:16:46Z</dcterms:created>
  <dcterms:modified xsi:type="dcterms:W3CDTF">2020-03-17T22:57:19Z</dcterms:modified>
</cp:coreProperties>
</file>