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DIAGNÓSTICO CLÍNICO POR IMAGEN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114778" cy="1101248"/>
          </a:xfrm>
        </p:spPr>
        <p:txBody>
          <a:bodyPr>
            <a:noAutofit/>
          </a:bodyPr>
          <a:lstStyle/>
          <a:p>
            <a:r>
              <a:rPr lang="es-ES" sz="2400" dirty="0" smtClean="0"/>
              <a:t>HGUA. Servicio de Cardiología</a:t>
            </a:r>
          </a:p>
          <a:p>
            <a:r>
              <a:rPr lang="es-ES" sz="2400" dirty="0" smtClean="0"/>
              <a:t>Lorena Tudela Quiñonero</a:t>
            </a:r>
          </a:p>
          <a:p>
            <a:r>
              <a:rPr lang="es-ES" sz="2400" dirty="0" smtClean="0"/>
              <a:t>Autorizado por: V. </a:t>
            </a:r>
            <a:r>
              <a:rPr lang="es-ES" sz="2400" dirty="0" err="1" smtClean="0"/>
              <a:t>Arrarte</a:t>
            </a:r>
            <a:endParaRPr lang="es-ES" sz="2400" dirty="0" smtClean="0"/>
          </a:p>
          <a:p>
            <a:r>
              <a:rPr lang="es-ES" sz="2400" dirty="0" smtClean="0"/>
              <a:t>Talleres Integrados III. 2019-2020</a:t>
            </a:r>
            <a:endParaRPr lang="es-ES" sz="2400" dirty="0"/>
          </a:p>
        </p:txBody>
      </p:sp>
      <p:pic>
        <p:nvPicPr>
          <p:cNvPr id="4" name="3 Imagen" descr="LOGO-ART-SEC-IMPRESION-FONDO-TRA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65099" cy="26708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 CLÍNICA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u="sng" dirty="0" smtClean="0"/>
              <a:t>Motivo de consulta:</a:t>
            </a:r>
            <a:r>
              <a:rPr lang="es-ES" dirty="0" smtClean="0"/>
              <a:t> Mujer de 71 años que acude por disnea.</a:t>
            </a:r>
          </a:p>
          <a:p>
            <a:r>
              <a:rPr lang="es-ES" u="sng" dirty="0" smtClean="0"/>
              <a:t>Anamnesis:</a:t>
            </a:r>
            <a:r>
              <a:rPr lang="es-ES" dirty="0" smtClean="0"/>
              <a:t> La paciente acude por bradicardia y por disnea de moderados esfuerzos desde hace 2 semanas. </a:t>
            </a:r>
          </a:p>
          <a:p>
            <a:r>
              <a:rPr lang="es-ES" u="sng" dirty="0" smtClean="0"/>
              <a:t>Antecedentes:</a:t>
            </a:r>
            <a:r>
              <a:rPr lang="es-ES" dirty="0" smtClean="0"/>
              <a:t> No </a:t>
            </a:r>
            <a:r>
              <a:rPr lang="es-ES" dirty="0" err="1" smtClean="0"/>
              <a:t>RAMc</a:t>
            </a:r>
            <a:r>
              <a:rPr lang="es-ES" dirty="0" smtClean="0"/>
              <a:t>. FRCV: HTA, no DM, no DLP. Hipotiroidismo, asma leve, </a:t>
            </a:r>
            <a:r>
              <a:rPr lang="es-ES" dirty="0" err="1" smtClean="0"/>
              <a:t>diplopia</a:t>
            </a:r>
            <a:r>
              <a:rPr lang="es-ES" dirty="0" smtClean="0"/>
              <a:t> binocular. </a:t>
            </a:r>
            <a:r>
              <a:rPr lang="es-ES" dirty="0" err="1" smtClean="0"/>
              <a:t>Tto</a:t>
            </a:r>
            <a:r>
              <a:rPr lang="es-ES" dirty="0" smtClean="0"/>
              <a:t> habitual: </a:t>
            </a:r>
            <a:r>
              <a:rPr lang="es-ES" dirty="0" err="1" smtClean="0"/>
              <a:t>Hidroclorotiazida</a:t>
            </a:r>
            <a:r>
              <a:rPr lang="es-ES" dirty="0" smtClean="0"/>
              <a:t> 50mg, carbonato cálcico 600mg, </a:t>
            </a:r>
            <a:r>
              <a:rPr lang="es-ES" dirty="0" err="1" smtClean="0"/>
              <a:t>ebastina</a:t>
            </a:r>
            <a:r>
              <a:rPr lang="es-ES" dirty="0" smtClean="0"/>
              <a:t> 10mg, AAS 100mg, </a:t>
            </a:r>
            <a:r>
              <a:rPr lang="es-ES" dirty="0" err="1" smtClean="0"/>
              <a:t>salmeterol+propionato</a:t>
            </a:r>
            <a:r>
              <a:rPr lang="es-ES" dirty="0" smtClean="0"/>
              <a:t> de </a:t>
            </a:r>
            <a:r>
              <a:rPr lang="es-ES" dirty="0" err="1" smtClean="0"/>
              <a:t>fluticasona</a:t>
            </a:r>
            <a:r>
              <a:rPr lang="es-ES" dirty="0" smtClean="0"/>
              <a:t> 25/250mcg, </a:t>
            </a:r>
            <a:r>
              <a:rPr lang="es-ES" dirty="0" err="1" smtClean="0"/>
              <a:t>citalopram</a:t>
            </a:r>
            <a:r>
              <a:rPr lang="es-ES" dirty="0" smtClean="0"/>
              <a:t> 30mg, </a:t>
            </a:r>
            <a:r>
              <a:rPr lang="es-ES" dirty="0" err="1" smtClean="0"/>
              <a:t>omeprazol</a:t>
            </a:r>
            <a:r>
              <a:rPr lang="es-ES" dirty="0" smtClean="0"/>
              <a:t> 20mg, </a:t>
            </a:r>
            <a:r>
              <a:rPr lang="es-ES" dirty="0" err="1" smtClean="0"/>
              <a:t>levotiroxina</a:t>
            </a:r>
            <a:r>
              <a:rPr lang="es-ES" dirty="0" smtClean="0"/>
              <a:t> 75mcg, </a:t>
            </a:r>
            <a:r>
              <a:rPr lang="es-ES" dirty="0" err="1" smtClean="0"/>
              <a:t>alendronato+colecalciferol</a:t>
            </a:r>
            <a:r>
              <a:rPr lang="es-ES" dirty="0" smtClean="0"/>
              <a:t> 70mg/5600UI</a:t>
            </a:r>
            <a:endParaRPr lang="es-ES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u="sng" dirty="0" smtClean="0"/>
              <a:t>E.F.:</a:t>
            </a:r>
            <a:r>
              <a:rPr lang="es-ES" dirty="0" smtClean="0"/>
              <a:t> TA: 160/85mmHg, </a:t>
            </a:r>
            <a:r>
              <a:rPr lang="es-ES" dirty="0" err="1" smtClean="0"/>
              <a:t>tª</a:t>
            </a:r>
            <a:r>
              <a:rPr lang="es-ES" dirty="0" smtClean="0"/>
              <a:t>: 37.5ºC, FC: 49lpm. Consciente y orientada en las 3 esferas. BEG. </a:t>
            </a:r>
            <a:r>
              <a:rPr lang="es-ES" dirty="0" err="1" smtClean="0"/>
              <a:t>Normocoloreada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 AP: MVC sin ruidos sobreañadidos. </a:t>
            </a:r>
          </a:p>
          <a:p>
            <a:pPr>
              <a:buNone/>
            </a:pPr>
            <a:r>
              <a:rPr lang="es-ES" dirty="0" smtClean="0"/>
              <a:t>   AC: Rítmica sin soplos ni roces audibles. Abdomen: Blando, no doloroso a la palpación, no masas ni </a:t>
            </a:r>
            <a:r>
              <a:rPr lang="es-ES" dirty="0" err="1" smtClean="0"/>
              <a:t>megalias</a:t>
            </a:r>
            <a:r>
              <a:rPr lang="es-ES" dirty="0" smtClean="0"/>
              <a:t>. </a:t>
            </a:r>
          </a:p>
          <a:p>
            <a:pPr>
              <a:buNone/>
            </a:pPr>
            <a:r>
              <a:rPr lang="es-ES" dirty="0" smtClean="0"/>
              <a:t>   EEII: No edemas, pulsos conservados.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ECG</a:t>
            </a:r>
            <a:endParaRPr lang="es-ES" dirty="0"/>
          </a:p>
        </p:txBody>
      </p:sp>
      <p:pic>
        <p:nvPicPr>
          <p:cNvPr id="4" name="3 Marcador de contenido" descr="BAV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8466073" cy="44244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BAV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427377" cy="40640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4000" b="1" dirty="0" smtClean="0"/>
          </a:p>
          <a:p>
            <a:pPr algn="ctr">
              <a:buNone/>
            </a:pPr>
            <a:r>
              <a:rPr lang="es-ES" sz="4000" b="1" dirty="0" smtClean="0"/>
              <a:t>BLOQUEO AURICULOVENTRICULAR 2º GRADO, TIPO 2:1</a:t>
            </a:r>
            <a:endParaRPr lang="es-ES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188</Words>
  <PresentationFormat>Presentación en pantalla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DIAGNÓSTICO CLÍNICO POR IMAGEN</vt:lpstr>
      <vt:lpstr>HISTORIA CLÍNICA</vt:lpstr>
      <vt:lpstr>Diapositiva 3</vt:lpstr>
      <vt:lpstr>ECG</vt:lpstr>
      <vt:lpstr>Diapositiva 5</vt:lpstr>
      <vt:lpstr>DIAGNÓSTICO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CLÍNICO POR IMAGEN</dc:title>
  <dc:creator>lorena tudela qui�onero</dc:creator>
  <cp:lastModifiedBy>Usuario</cp:lastModifiedBy>
  <cp:revision>4</cp:revision>
  <dcterms:created xsi:type="dcterms:W3CDTF">2020-03-08T16:43:14Z</dcterms:created>
  <dcterms:modified xsi:type="dcterms:W3CDTF">2020-03-19T18:29:47Z</dcterms:modified>
</cp:coreProperties>
</file>