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6166" autoAdjust="0"/>
  </p:normalViewPr>
  <p:slideViewPr>
    <p:cSldViewPr snapToGrid="0">
      <p:cViewPr varScale="1">
        <p:scale>
          <a:sx n="70" d="100"/>
          <a:sy n="70" d="100"/>
        </p:scale>
        <p:origin x="10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A058-A1FB-4D06-A8A6-21B50B882445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3966-A2E0-4BE7-8AC8-E6297803FD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3966-A2E0-4BE7-8AC8-E6297803FD7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7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16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0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6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1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6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31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8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08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3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9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E30A1B8-7E1A-4D5F-A5D0-162B1BB80D0C}" type="datetimeFigureOut">
              <a:rPr lang="es-ES" smtClean="0"/>
              <a:t>20/03/2020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56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864" y="3198782"/>
            <a:ext cx="10406270" cy="2105044"/>
          </a:xfrm>
        </p:spPr>
        <p:txBody>
          <a:bodyPr>
            <a:normAutofit/>
          </a:bodyPr>
          <a:lstStyle/>
          <a:p>
            <a:r>
              <a:rPr lang="es-ES" sz="4400" b="1" dirty="0">
                <a:latin typeface="Arial Narrow" panose="020B0606020202030204" pitchFamily="34" charset="0"/>
              </a:rPr>
              <a:t>TALLERES INTEGRADOS III:</a:t>
            </a:r>
            <a:br>
              <a:rPr lang="es-ES" sz="4400" b="1" dirty="0">
                <a:latin typeface="Arial Narrow" panose="020B0606020202030204" pitchFamily="34" charset="0"/>
              </a:rPr>
            </a:br>
            <a:r>
              <a:rPr lang="es-ES" sz="4400" b="1" dirty="0">
                <a:latin typeface="Arial Narrow" panose="020B0606020202030204" pitchFamily="34" charset="0"/>
              </a:rPr>
              <a:t>Cardiología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67033" y="5534044"/>
            <a:ext cx="6801612" cy="10501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Carmen Perdiguero Sempere</a:t>
            </a: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Aprobado por el Dr. </a:t>
            </a:r>
            <a:r>
              <a:rPr lang="es-ES" sz="2400" dirty="0" err="1">
                <a:solidFill>
                  <a:srgbClr val="FFFFFF"/>
                </a:solidFill>
                <a:latin typeface="Arial Narrow" panose="020B0606020202030204" pitchFamily="34" charset="0"/>
              </a:rPr>
              <a:t>Arrarte</a:t>
            </a:r>
            <a:endParaRPr lang="es-ES" sz="2400" dirty="0">
              <a:solidFill>
                <a:srgbClr val="FFFFFF"/>
              </a:solidFill>
              <a:latin typeface="Arial Narrow" panose="020B0606020202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sz="2400" dirty="0">
                <a:solidFill>
                  <a:srgbClr val="FFFFFF"/>
                </a:solidFill>
                <a:latin typeface="Arial Narrow" panose="020B0606020202030204" pitchFamily="34" charset="0"/>
              </a:rPr>
              <a:t>Hospital General Universitario de Alicante</a:t>
            </a:r>
          </a:p>
        </p:txBody>
      </p:sp>
      <p:pic>
        <p:nvPicPr>
          <p:cNvPr id="5" name="Picture 2" descr="C:\Users\User\Desktop\logo-umh-h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481" y="580187"/>
            <a:ext cx="8955038" cy="25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39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600" kern="1200" cap="all" spc="200" baseline="0" dirty="0">
                <a:solidFill>
                  <a:srgbClr val="FFFFFF"/>
                </a:solidFill>
                <a:latin typeface="Arial Narrow" panose="020B0606020202030204" pitchFamily="34" charset="0"/>
              </a:rPr>
              <a:t>Historia </a:t>
            </a:r>
            <a:r>
              <a:rPr lang="en-US" sz="3600" kern="1200" cap="all" spc="200" baseline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clínica</a:t>
            </a:r>
            <a:endParaRPr lang="en-US" sz="3600" kern="1200" cap="all" spc="200" baseline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5089355" y="-152400"/>
            <a:ext cx="6732531" cy="7086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Mujer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86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años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que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ingresa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por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disnea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reposo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desde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noche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anterior.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Refiere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también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dolor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torácico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durante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toda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la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noche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autolimitado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y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proceso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catarral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días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previous. </a:t>
            </a:r>
          </a:p>
          <a:p>
            <a:pPr indent="-22860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Anamnesis</a:t>
            </a:r>
            <a:r>
              <a:rPr 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RAM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betalactámicos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aminoglucósidos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 No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Hábitos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tóxicos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 No HTA, No DLP,  No DM.</a:t>
            </a:r>
          </a:p>
          <a:p>
            <a:pPr marL="800100" lvl="1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Probable ictus lacunar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2019</a:t>
            </a:r>
          </a:p>
          <a:p>
            <a:pPr marL="800100" lvl="1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Sin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Intervenciones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quirúrgicas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Tto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habitual: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omeprazol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dolocatil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adiro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7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600" kern="1200" cap="all" spc="200" baseline="0" dirty="0">
                <a:solidFill>
                  <a:srgbClr val="FFFFFF"/>
                </a:solidFill>
                <a:latin typeface="Arial Narrow" panose="020B0606020202030204" pitchFamily="34" charset="0"/>
              </a:rPr>
              <a:t>Historia </a:t>
            </a:r>
            <a:r>
              <a:rPr lang="en-US" sz="3600" kern="1200" cap="all" spc="200" baseline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clínica</a:t>
            </a:r>
            <a:endParaRPr lang="en-US" sz="3600" kern="1200" cap="all" spc="200" baseline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5089355" y="-152400"/>
            <a:ext cx="6732531" cy="7086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Exploración</a:t>
            </a:r>
            <a:r>
              <a:rPr lang="en-US" sz="2800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física</a:t>
            </a:r>
            <a:r>
              <a:rPr lang="en-US" sz="2400" i="1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Consciente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orientada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las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esferas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lenguaje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conservado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Normohidratada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normocoloreada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Aceptado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Estado General.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Taquipneica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trabajo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respiratorio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TA 130/90 mmHg,  FC 93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lat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/min. SatO2 98% (con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oxígeno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). Temp 36’6C. Peso 88kg.</a:t>
            </a:r>
          </a:p>
          <a:p>
            <a:pPr algn="just">
              <a:lnSpc>
                <a:spcPct val="90000"/>
              </a:lnSpc>
            </a:pP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AP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: MV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conservado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crepitantes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diseminados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AC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arrítmica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sin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soplos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roces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audibles.</a:t>
            </a:r>
          </a:p>
          <a:p>
            <a:pPr algn="just">
              <a:lnSpc>
                <a:spcPct val="90000"/>
              </a:lnSpc>
            </a:pPr>
            <a:r>
              <a:rPr lang="en-US" sz="2400" u="sng" dirty="0">
                <a:solidFill>
                  <a:schemeClr val="tx1"/>
                </a:solidFill>
                <a:latin typeface="Arial Narrow" panose="020B0606020202030204" pitchFamily="34" charset="0"/>
              </a:rPr>
              <a:t>Abdomen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blando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depresible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sin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masas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ni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megalias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no dolor a la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palpación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ruidos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intestinales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positivos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Extremidades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inferiores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ligeros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edemas con fovea, sin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signos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de TVP.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Pulsos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presentes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simétricos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049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3600" kern="1200" cap="all" spc="200" baseline="0" dirty="0">
                <a:solidFill>
                  <a:srgbClr val="FFFFFF"/>
                </a:solidFill>
                <a:latin typeface="Arial Narrow" panose="020B0606020202030204" pitchFamily="34" charset="0"/>
              </a:rPr>
              <a:t>Historia </a:t>
            </a:r>
            <a:r>
              <a:rPr lang="en-US" sz="3600" kern="1200" cap="all" spc="200" baseline="0" dirty="0" err="1">
                <a:solidFill>
                  <a:srgbClr val="FFFFFF"/>
                </a:solidFill>
                <a:latin typeface="Arial Narrow" panose="020B0606020202030204" pitchFamily="34" charset="0"/>
              </a:rPr>
              <a:t>clínica</a:t>
            </a:r>
            <a:endParaRPr lang="en-US" sz="3600" kern="1200" cap="all" spc="200" baseline="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5089355" y="-152400"/>
            <a:ext cx="6732531" cy="7086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Pruebas</a:t>
            </a:r>
            <a:r>
              <a:rPr lang="en-US" sz="2800" i="1" u="sng" dirty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en-US" sz="2800" i="1" u="sng" dirty="0" err="1">
                <a:solidFill>
                  <a:srgbClr val="7030A0"/>
                </a:solidFill>
                <a:latin typeface="Arial Narrow" panose="020B0606020202030204" pitchFamily="34" charset="0"/>
              </a:rPr>
              <a:t>Complementarias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: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Anlaítica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Sanguínea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: pro-BNP: 6.711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pg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/mL,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Troponina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T: 18 ng/L PCR: 1 mg/dl. 	pO2: 104 mmHg,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Dímero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D: 1’42 microg/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mL.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n-US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RX TÓRAX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: ICT&gt;0’5.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Aumento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de la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trama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vascular,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pinzamiento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SCF, no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imágenes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claras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condensación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Angio-TAC: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derrame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pleural bilateral, mayor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Hemitórax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derercho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cardiomegalia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 global.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7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042" y="141335"/>
            <a:ext cx="9739191" cy="974945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Narrow" panose="020B0606020202030204" pitchFamily="34" charset="0"/>
              </a:rPr>
              <a:t>ECG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2043" y="5867400"/>
            <a:ext cx="9739191" cy="699654"/>
          </a:xfrm>
        </p:spPr>
        <p:txBody>
          <a:bodyPr/>
          <a:lstStyle/>
          <a:p>
            <a:pPr marL="0" indent="0">
              <a:buNone/>
            </a:pPr>
            <a:endParaRPr lang="es-ES" dirty="0">
              <a:latin typeface="Perpetua" panose="02020502060401020303" pitchFamily="18" charset="0"/>
            </a:endParaRPr>
          </a:p>
          <a:p>
            <a:endParaRPr lang="es-ES" u="sng" dirty="0">
              <a:latin typeface="Perpetua" panose="02020502060401020303" pitchFamily="18" charset="0"/>
            </a:endParaRP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B0D13418-6A18-4E88-82E7-59B6BE68A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1" r="11072" b="10317"/>
          <a:stretch/>
        </p:blipFill>
        <p:spPr>
          <a:xfrm>
            <a:off x="1501240" y="1193271"/>
            <a:ext cx="9123217" cy="53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136" y="300663"/>
            <a:ext cx="7729728" cy="1188720"/>
          </a:xfrm>
        </p:spPr>
        <p:txBody>
          <a:bodyPr>
            <a:normAutofit/>
          </a:bodyPr>
          <a:lstStyle/>
          <a:p>
            <a:r>
              <a:rPr lang="es-ES" sz="3600" dirty="0">
                <a:latin typeface="Arial Narrow" panose="020B0606020202030204" pitchFamily="34" charset="0"/>
              </a:rPr>
              <a:t>diagnósticos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8714" y="1952244"/>
            <a:ext cx="10831286" cy="38171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FIBRILACIÓN AURICULAR DE NOVO con visibles extrasístoles ventriculares </a:t>
            </a:r>
            <a:r>
              <a:rPr lang="es-ES" sz="3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trigeminados</a:t>
            </a:r>
            <a:r>
              <a:rPr lang="es-E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es-E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INSUFICIENCIA CARDIACA</a:t>
            </a:r>
            <a:endParaRPr lang="es-E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190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ersonalizado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D1E6F6"/>
      </a:accent1>
      <a:accent2>
        <a:srgbClr val="A3CEED"/>
      </a:accent2>
      <a:accent3>
        <a:srgbClr val="76CDEE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295</Words>
  <Application>Microsoft Office PowerPoint</Application>
  <PresentationFormat>Panorámica</PresentationFormat>
  <Paragraphs>26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Gill Sans MT</vt:lpstr>
      <vt:lpstr>Perpetua</vt:lpstr>
      <vt:lpstr>Wingdings</vt:lpstr>
      <vt:lpstr>Parcel</vt:lpstr>
      <vt:lpstr>TALLERES INTEGRADOS III: Cardiología</vt:lpstr>
      <vt:lpstr>Historia clínica</vt:lpstr>
      <vt:lpstr>Historia clínica</vt:lpstr>
      <vt:lpstr>Historia clínica</vt:lpstr>
      <vt:lpstr>ECG</vt:lpstr>
      <vt:lpstr>diagnósticos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ORL</dc:title>
  <dc:creator>Perdiguero Sempere, Carmen</dc:creator>
  <cp:lastModifiedBy>Perdiguero Sempere, Carmen</cp:lastModifiedBy>
  <cp:revision>25</cp:revision>
  <dcterms:created xsi:type="dcterms:W3CDTF">2020-02-26T23:06:38Z</dcterms:created>
  <dcterms:modified xsi:type="dcterms:W3CDTF">2020-03-20T17:48:06Z</dcterms:modified>
</cp:coreProperties>
</file>