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60" r:id="rId5"/>
    <p:sldId id="259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36" autoAdjust="0"/>
    <p:restoredTop sz="94660"/>
  </p:normalViewPr>
  <p:slideViewPr>
    <p:cSldViewPr snapToGrid="0">
      <p:cViewPr varScale="1">
        <p:scale>
          <a:sx n="82" d="100"/>
          <a:sy n="82" d="100"/>
        </p:scale>
        <p:origin x="96" y="15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CCF9D1-B620-4B20-B02C-ABAC758BE11B}" type="datetimeFigureOut">
              <a:rPr lang="es-ES" smtClean="0"/>
              <a:t>12/03/2020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7411CD-F0BA-467C-AA18-47D855BC3A20}" type="slidenum">
              <a:rPr lang="es-ES" smtClean="0"/>
              <a:t>‹Nº›</a:t>
            </a:fld>
            <a:endParaRPr lang="es-E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405526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CCF9D1-B620-4B20-B02C-ABAC758BE11B}" type="datetimeFigureOut">
              <a:rPr lang="es-ES" smtClean="0"/>
              <a:t>12/03/2020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7411CD-F0BA-467C-AA18-47D855BC3A2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164019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CCF9D1-B620-4B20-B02C-ABAC758BE11B}" type="datetimeFigureOut">
              <a:rPr lang="es-ES" smtClean="0"/>
              <a:t>12/03/2020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7411CD-F0BA-467C-AA18-47D855BC3A2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173825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CCF9D1-B620-4B20-B02C-ABAC758BE11B}" type="datetimeFigureOut">
              <a:rPr lang="es-ES" smtClean="0"/>
              <a:t>12/03/2020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7411CD-F0BA-467C-AA18-47D855BC3A2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793310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CCF9D1-B620-4B20-B02C-ABAC758BE11B}" type="datetimeFigureOut">
              <a:rPr lang="es-ES" smtClean="0"/>
              <a:t>12/03/2020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7411CD-F0BA-467C-AA18-47D855BC3A20}" type="slidenum">
              <a:rPr lang="es-ES" smtClean="0"/>
              <a:t>‹Nº›</a:t>
            </a:fld>
            <a:endParaRPr lang="es-E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296902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8" y="1845734"/>
            <a:ext cx="4937760" cy="4023360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CCF9D1-B620-4B20-B02C-ABAC758BE11B}" type="datetimeFigureOut">
              <a:rPr lang="es-ES" smtClean="0"/>
              <a:t>12/03/2020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7411CD-F0BA-467C-AA18-47D855BC3A2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353955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CCF9D1-B620-4B20-B02C-ABAC758BE11B}" type="datetimeFigureOut">
              <a:rPr lang="es-ES" smtClean="0"/>
              <a:t>12/03/2020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7411CD-F0BA-467C-AA18-47D855BC3A2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579595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CCF9D1-B620-4B20-B02C-ABAC758BE11B}" type="datetimeFigureOut">
              <a:rPr lang="es-ES" smtClean="0"/>
              <a:t>12/03/2020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7411CD-F0BA-467C-AA18-47D855BC3A2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674040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CCF9D1-B620-4B20-B02C-ABAC758BE11B}" type="datetimeFigureOut">
              <a:rPr lang="es-ES" smtClean="0"/>
              <a:t>12/03/2020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7411CD-F0BA-467C-AA18-47D855BC3A2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367161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4ACCF9D1-B620-4B20-B02C-ABAC758BE11B}" type="datetimeFigureOut">
              <a:rPr lang="es-ES" smtClean="0"/>
              <a:t>12/03/2020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C7411CD-F0BA-467C-AA18-47D855BC3A2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793436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CCF9D1-B620-4B20-B02C-ABAC758BE11B}" type="datetimeFigureOut">
              <a:rPr lang="es-ES" smtClean="0"/>
              <a:t>12/03/2020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7411CD-F0BA-467C-AA18-47D855BC3A2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836369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4ACCF9D1-B620-4B20-B02C-ABAC758BE11B}" type="datetimeFigureOut">
              <a:rPr lang="es-ES" smtClean="0"/>
              <a:t>12/03/2020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4C7411CD-F0BA-467C-AA18-47D855BC3A20}" type="slidenum">
              <a:rPr lang="es-ES" smtClean="0"/>
              <a:t>‹Nº›</a:t>
            </a:fld>
            <a:endParaRPr lang="es-ES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043437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91416EF-B9D3-4559-98DE-7AE3BC3A457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>
              <a:spcBef>
                <a:spcPts val="0"/>
              </a:spcBef>
            </a:pPr>
            <a:r>
              <a:rPr lang="es-ES" dirty="0"/>
              <a:t>Talleres integrados III</a:t>
            </a:r>
            <a:br>
              <a:rPr lang="es-ES" dirty="0"/>
            </a:br>
            <a:r>
              <a:rPr lang="es-ES" sz="4700" dirty="0"/>
              <a:t>Diagnóstico por imagen</a:t>
            </a:r>
            <a:br>
              <a:rPr lang="es-ES" dirty="0"/>
            </a:br>
            <a:r>
              <a:rPr lang="es-ES_tradnl" sz="2800" dirty="0"/>
              <a:t>Aprobado por Dr. Juan Manuel Arriero Marín</a:t>
            </a:r>
            <a:endParaRPr lang="es-ES" sz="2500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8C4E060E-FFA1-4E7E-AD93-43203207060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/>
              <a:t>GUILLERMO RIQUELME MATEO</a:t>
            </a:r>
          </a:p>
        </p:txBody>
      </p:sp>
    </p:spTree>
    <p:extLst>
      <p:ext uri="{BB962C8B-B14F-4D97-AF65-F5344CB8AC3E}">
        <p14:creationId xmlns:p14="http://schemas.microsoft.com/office/powerpoint/2010/main" val="30098157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DAC7A15-927A-40B6-81FB-62166050B2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82040" y="284180"/>
            <a:ext cx="10027920" cy="6289640"/>
          </a:xfrm>
        </p:spPr>
        <p:txBody>
          <a:bodyPr>
            <a:normAutofit fontScale="92500"/>
          </a:bodyPr>
          <a:lstStyle/>
          <a:p>
            <a:r>
              <a:rPr lang="es-ES" sz="2400" b="1" u="sng" dirty="0"/>
              <a:t>MOTIVO DE CONSULTA</a:t>
            </a:r>
            <a:r>
              <a:rPr lang="es-ES" sz="2400" u="sng" dirty="0"/>
              <a:t>:</a:t>
            </a:r>
            <a:r>
              <a:rPr lang="es-ES" sz="2400" dirty="0"/>
              <a:t> </a:t>
            </a:r>
            <a:r>
              <a:rPr lang="es-ES" sz="2400" b="1" dirty="0"/>
              <a:t>TOS, ESPUTOS, DISNEA Y FIEBRE </a:t>
            </a:r>
          </a:p>
          <a:p>
            <a:r>
              <a:rPr lang="es-ES" sz="2400" b="1" u="sng" dirty="0"/>
              <a:t>ANTECECENTES DE INTERÉS</a:t>
            </a:r>
            <a:r>
              <a:rPr lang="es-ES" sz="2400" u="sng" dirty="0"/>
              <a:t>:</a:t>
            </a:r>
            <a:r>
              <a:rPr lang="es-ES" sz="2400" dirty="0"/>
              <a:t> NO RAM, FRCV: </a:t>
            </a:r>
            <a:r>
              <a:rPr lang="es-ES" sz="2400" b="1" dirty="0"/>
              <a:t>DM2, HTA, DLP</a:t>
            </a:r>
            <a:r>
              <a:rPr lang="es-ES" sz="2400" dirty="0"/>
              <a:t>. EXFUMADORA </a:t>
            </a:r>
            <a:r>
              <a:rPr lang="es-ES" sz="2400" b="1" dirty="0"/>
              <a:t>50 A/P</a:t>
            </a:r>
            <a:r>
              <a:rPr lang="es-ES" sz="2400" dirty="0"/>
              <a:t>. NO HÁBITO ETÍLICO, EXCONSUMIDORA DE COCAÍNA Y HEROÍNA. </a:t>
            </a:r>
            <a:r>
              <a:rPr lang="es-ES" sz="2400" b="1" dirty="0"/>
              <a:t>ICC CRÓNICA X CIV (FENÓMENO EISSENMENGER), EPOC AGUDIZADOR</a:t>
            </a:r>
            <a:r>
              <a:rPr lang="es-ES" sz="2400" dirty="0"/>
              <a:t>, IR CRÓNICA, </a:t>
            </a:r>
            <a:r>
              <a:rPr lang="es-ES" sz="2400" b="1" dirty="0"/>
              <a:t>O2 DOMICILIARIO Y BIPAP</a:t>
            </a:r>
            <a:r>
              <a:rPr lang="es-ES" sz="2400" dirty="0"/>
              <a:t>. ENF CEREBROVASCULAR CRÓNICA, </a:t>
            </a:r>
            <a:r>
              <a:rPr lang="es-ES" sz="2400" b="1" dirty="0"/>
              <a:t>INGRESOS PREVIOS </a:t>
            </a:r>
            <a:r>
              <a:rPr lang="es-ES" sz="2400" dirty="0"/>
              <a:t>POR FLUTTER AURICULAR, EXACERBACIÓN EPOC, FA, INFECCIÓN RESPIRATORIA AGUDA.</a:t>
            </a:r>
          </a:p>
          <a:p>
            <a:r>
              <a:rPr lang="es-ES" sz="2400" b="1" u="sng" dirty="0"/>
              <a:t>TTO HABITUAL</a:t>
            </a:r>
            <a:r>
              <a:rPr lang="es-ES" sz="1800" u="sng" dirty="0"/>
              <a:t>:</a:t>
            </a:r>
            <a:r>
              <a:rPr lang="es-ES" sz="1800" dirty="0"/>
              <a:t> </a:t>
            </a:r>
            <a:r>
              <a:rPr lang="es-ES" sz="1700" dirty="0"/>
              <a:t>ESPIRONOLACTONA, BISOPROLOL, DIGOXINA, METFORMINA, OMEPRAZOL, TADALAFILO, BOSENTAN, FENTANILO, LORAZEPAM, LORMETAZEPAM, PROPIONATO DE FLUTICASONA, BROMURO DE UMECLIDINIO, ÁCIDO FÓLICO, CALCIFEDIOL</a:t>
            </a:r>
            <a:r>
              <a:rPr lang="es-ES" dirty="0"/>
              <a:t>.</a:t>
            </a:r>
            <a:endParaRPr lang="es-ES" sz="1800" dirty="0"/>
          </a:p>
          <a:p>
            <a:r>
              <a:rPr lang="es-ES" sz="2400" b="1" u="sng" dirty="0"/>
              <a:t>ENFERMEDAD ACTUAL:</a:t>
            </a:r>
            <a:r>
              <a:rPr lang="es-ES" sz="2400" b="1" dirty="0"/>
              <a:t> MUJER DE 62 AÑOS </a:t>
            </a:r>
            <a:r>
              <a:rPr lang="es-ES" sz="2400" dirty="0"/>
              <a:t>QUE ACUDE POR </a:t>
            </a:r>
            <a:r>
              <a:rPr lang="es-ES" sz="2400" b="1" dirty="0"/>
              <a:t>TOS CON EXPECTORACIÓN MUCOPURULENTA </a:t>
            </a:r>
            <a:r>
              <a:rPr lang="es-ES" sz="2400" dirty="0"/>
              <a:t>DE </a:t>
            </a:r>
            <a:r>
              <a:rPr lang="es-ES" sz="2400" b="1" dirty="0"/>
              <a:t>DOS SEMANAS </a:t>
            </a:r>
            <a:r>
              <a:rPr lang="es-ES" sz="2400" dirty="0"/>
              <a:t>DE EVOLUCIÓN ACOMPAÑADA DE </a:t>
            </a:r>
            <a:r>
              <a:rPr lang="es-ES" sz="2400" b="1" dirty="0"/>
              <a:t>FIEBRE</a:t>
            </a:r>
            <a:r>
              <a:rPr lang="es-ES" sz="2400" dirty="0"/>
              <a:t> DE </a:t>
            </a:r>
            <a:r>
              <a:rPr lang="es-ES" sz="2400" b="1" dirty="0"/>
              <a:t>38,5</a:t>
            </a:r>
            <a:r>
              <a:rPr lang="es-ES" sz="2400" dirty="0"/>
              <a:t>º,</a:t>
            </a:r>
            <a:r>
              <a:rPr lang="es-ES" sz="2400" b="1" dirty="0"/>
              <a:t> AUMENTO DE DISNEA</a:t>
            </a:r>
            <a:r>
              <a:rPr lang="es-ES" sz="2400" dirty="0"/>
              <a:t> BASAL (ORTOPNEA DE 2 ALMOHADAS) HASTA HACERSE DE REPOSO. NO VIAJES RECIENTES NI CONTACTOS DE RIESGO.</a:t>
            </a:r>
            <a:endParaRPr lang="es-ES" sz="2400" b="1" dirty="0"/>
          </a:p>
          <a:p>
            <a:r>
              <a:rPr lang="es-ES" sz="2400" b="1" u="sng" dirty="0"/>
              <a:t>EXPLORACIÓN:</a:t>
            </a:r>
            <a:r>
              <a:rPr lang="es-ES" sz="2400" b="1" dirty="0"/>
              <a:t> </a:t>
            </a:r>
            <a:r>
              <a:rPr lang="es-ES" sz="2400" dirty="0"/>
              <a:t>BUEN ESTADO GENERAL, EUPNEICA CON VMASK, CONSCIENTE Y ORIENTADA. AP: MVD, </a:t>
            </a:r>
            <a:r>
              <a:rPr lang="es-ES" sz="2400" b="1" dirty="0"/>
              <a:t>CREPITACIÓN EN BASES MÁS INTENSO EN IZQ, SIBILANTES AISLADOS</a:t>
            </a:r>
            <a:r>
              <a:rPr lang="es-ES" sz="2400" dirty="0"/>
              <a:t>.  AC: TONOS RITMICOS, NO SOPLOS. MMII: NI EDEMAS, PULSOS PRESENTES. SAT O2: 95% CON VMASK, TA: 140/80, </a:t>
            </a:r>
            <a:r>
              <a:rPr lang="es-ES" sz="2400" b="1" dirty="0"/>
              <a:t>FIEBRE 38º</a:t>
            </a:r>
            <a:r>
              <a:rPr lang="es-ES" sz="2400" dirty="0"/>
              <a:t>. SE RECOGE PCR PARA SARS COV-2 POR PROTOCOLO.</a:t>
            </a:r>
          </a:p>
          <a:p>
            <a:endParaRPr lang="es-ES" b="1" dirty="0"/>
          </a:p>
        </p:txBody>
      </p:sp>
    </p:spTree>
    <p:extLst>
      <p:ext uri="{BB962C8B-B14F-4D97-AF65-F5344CB8AC3E}">
        <p14:creationId xmlns:p14="http://schemas.microsoft.com/office/powerpoint/2010/main" val="34089734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 descr="Imagen que contiene radiografía, monitor, tabla, blanco&#10;&#10;Descripción generada automáticamente">
            <a:extLst>
              <a:ext uri="{FF2B5EF4-FFF2-40B4-BE49-F238E27FC236}">
                <a16:creationId xmlns:a16="http://schemas.microsoft.com/office/drawing/2014/main" id="{77765542-0DE2-4EE0-BB47-9DCBF1B75118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4" t="5082" r="272" b="11039"/>
          <a:stretch/>
        </p:blipFill>
        <p:spPr>
          <a:xfrm>
            <a:off x="1118523" y="192998"/>
            <a:ext cx="10254013" cy="64720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66827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 descr="Imagen que contiene interior, monitor, foto, pantalla&#10;&#10;Descripción generada automáticamente">
            <a:extLst>
              <a:ext uri="{FF2B5EF4-FFF2-40B4-BE49-F238E27FC236}">
                <a16:creationId xmlns:a16="http://schemas.microsoft.com/office/drawing/2014/main" id="{54E1F8AC-848B-4363-BDD7-041B916A9C0E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83" t="11803"/>
          <a:stretch/>
        </p:blipFill>
        <p:spPr>
          <a:xfrm>
            <a:off x="1112564" y="119922"/>
            <a:ext cx="9966872" cy="66181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7141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54E7D27-84D0-4C1F-834A-54BF717D2F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3500" dirty="0"/>
              <a:t>DIAGNÓSTICO DIFERENCIAL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BB2DFAA-4A44-4E79-AD8B-60C93488FC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8862" y="1845734"/>
            <a:ext cx="10006818" cy="4023360"/>
          </a:xfrm>
        </p:spPr>
        <p:txBody>
          <a:bodyPr/>
          <a:lstStyle/>
          <a:p>
            <a:r>
              <a:rPr lang="es-ES" dirty="0"/>
              <a:t>- EXACERBACIÓN DE EPOC : EMPEORAMIENTO DE DISNEA BASAL + ESPUTO + MUCOPURULENTO (NORMALMENTE VIENEN A LA ESPECIALIDAD DESDE AP CON AUMENTO DE MEDICACIÓN SIN RESULTADO Y AUMENTO DE CLÍNICA DÍAS PREVIOS). </a:t>
            </a:r>
          </a:p>
          <a:p>
            <a:r>
              <a:rPr lang="es-ES" sz="2200" b="1" dirty="0"/>
              <a:t>- NEUMONÍA LÓBULO BASAL IZQUIERDO: A LA RX AUMENTO DE DENSIDAD EN BASE PULMOZAR IZQUIERDA. EXPLICA FIEBRE, DISNEA, FLEMAS DE COLOR VERDOSO, TOS.</a:t>
            </a:r>
          </a:p>
          <a:p>
            <a:r>
              <a:rPr lang="es-ES" dirty="0"/>
              <a:t>- INFECCIÓN POR SARS COV-2</a:t>
            </a:r>
          </a:p>
          <a:p>
            <a:endParaRPr lang="es-ES" dirty="0"/>
          </a:p>
          <a:p>
            <a:r>
              <a:rPr lang="es-ES" dirty="0"/>
              <a:t>*CIV, FENÓMENO EISSENMENGER: HIPERTENSIÓN PULMONAR ( RX: 2º ARCO TRAS EL CAYADO AORTICO)</a:t>
            </a:r>
          </a:p>
          <a:p>
            <a:pPr marL="0" indent="0">
              <a:buNone/>
            </a:pPr>
            <a:endParaRPr lang="es-ES" dirty="0"/>
          </a:p>
          <a:p>
            <a:endParaRPr lang="es-ES" dirty="0"/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832712468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ción">
  <a:themeElements>
    <a:clrScheme name="Retrospección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Retrospección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ción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02006FA4-1611-4B07-AF7F-85CF6D20EB3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520</TotalTime>
  <Words>340</Words>
  <Application>Microsoft Office PowerPoint</Application>
  <PresentationFormat>Panorámica</PresentationFormat>
  <Paragraphs>14</Paragraphs>
  <Slides>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8" baseType="lpstr">
      <vt:lpstr>Calibri</vt:lpstr>
      <vt:lpstr>Calibri Light</vt:lpstr>
      <vt:lpstr>Retrospección</vt:lpstr>
      <vt:lpstr>Talleres integrados III Diagnóstico por imagen Aprobado por Dr. Juan Manuel Arriero Marín</vt:lpstr>
      <vt:lpstr>Presentación de PowerPoint</vt:lpstr>
      <vt:lpstr>Presentación de PowerPoint</vt:lpstr>
      <vt:lpstr>Presentación de PowerPoint</vt:lpstr>
      <vt:lpstr>DIAGNÓSTICO DIFERENCIAL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Talleres integrados III Diagnóstico por imagen Aprobado por Dr. Juan Manuel Arriero Marín</dc:title>
  <dc:creator>Guillermo Riquelme Mateo</dc:creator>
  <cp:lastModifiedBy>Guillermo Riquelme Mateo</cp:lastModifiedBy>
  <cp:revision>14</cp:revision>
  <dcterms:created xsi:type="dcterms:W3CDTF">2020-03-13T00:17:18Z</dcterms:created>
  <dcterms:modified xsi:type="dcterms:W3CDTF">2020-03-13T08:57:34Z</dcterms:modified>
</cp:coreProperties>
</file>