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6fe664587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6fe6645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4a527f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4a527f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4a527f9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4a527f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10800000">
            <a:off x="0" y="4124513"/>
            <a:ext cx="8458200" cy="9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734343"/>
            <a:ext cx="7772400" cy="22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4124476"/>
            <a:ext cx="77724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947332"/>
            <a:ext cx="40302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56667" y="1949212"/>
            <a:ext cx="40302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0" y="5875079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1" i="0" sz="2400"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1" i="0" sz="2400"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1" i="0" sz="2400"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1" i="0" sz="2400"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1" i="0" sz="2400">
                <a:solidFill>
                  <a:schemeClr val="lt1"/>
                </a:solidFill>
              </a:defRPr>
            </a:lvl5pPr>
            <a:lvl6pPr indent="-3810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1" i="0" sz="2400">
                <a:solidFill>
                  <a:schemeClr val="lt1"/>
                </a:solidFill>
              </a:defRPr>
            </a:lvl6pPr>
            <a:lvl7pPr indent="-3810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1" i="0" sz="2400">
                <a:solidFill>
                  <a:schemeClr val="lt1"/>
                </a:solidFill>
              </a:defRPr>
            </a:lvl7pPr>
            <a:lvl8pPr indent="-3810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1" i="0" sz="2400">
                <a:solidFill>
                  <a:schemeClr val="lt1"/>
                </a:solidFill>
              </a:defRPr>
            </a:lvl8pPr>
            <a:lvl9pPr indent="-3810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1" i="0"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/>
        </p:nvSpPr>
        <p:spPr>
          <a:xfrm>
            <a:off x="986700" y="1050397"/>
            <a:ext cx="77025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Talleres integrados III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Diagnóstico por imagen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 clínico aprobado por el Dr. Arriero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8"/>
          <p:cNvSpPr txBox="1"/>
          <p:nvPr/>
        </p:nvSpPr>
        <p:spPr>
          <a:xfrm>
            <a:off x="1356150" y="4069175"/>
            <a:ext cx="6431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Jose Ángel Amat Sánchez 2257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Servicio de Neumología Sant Joan d´Alacant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Curso 2019-2020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26550" y="952775"/>
            <a:ext cx="4855800" cy="27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Anamnesis</a:t>
            </a:r>
            <a:r>
              <a:rPr b="0" lang="es" sz="1800">
                <a:solidFill>
                  <a:srgbClr val="000000"/>
                </a:solidFill>
              </a:rPr>
              <a:t>: 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No RAM. No FRCV. 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Fumador de </a:t>
            </a:r>
            <a:r>
              <a:rPr lang="es" sz="1600">
                <a:solidFill>
                  <a:srgbClr val="000000"/>
                </a:solidFill>
              </a:rPr>
              <a:t>170 años-paquete.</a:t>
            </a:r>
            <a:r>
              <a:rPr b="0" lang="es" sz="1600">
                <a:solidFill>
                  <a:srgbClr val="000000"/>
                </a:solidFill>
              </a:rPr>
              <a:t> 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Ex- bebedor 5-6 copas/día.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EPOC </a:t>
            </a:r>
            <a:r>
              <a:rPr b="0" lang="es" sz="1600">
                <a:solidFill>
                  <a:srgbClr val="000000"/>
                </a:solidFill>
              </a:rPr>
              <a:t>tipo enfisema no agudizador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HTP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Fibrosis pulmonar </a:t>
            </a:r>
            <a:r>
              <a:rPr b="0" lang="es" sz="1600">
                <a:solidFill>
                  <a:srgbClr val="000000"/>
                </a:solidFill>
              </a:rPr>
              <a:t>relacionada con tabaco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Esofagitis péptica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FA persistente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Disnea 3-4 NYHA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600">
                <a:solidFill>
                  <a:srgbClr val="000000"/>
                </a:solidFill>
              </a:rPr>
              <a:t>Sdme constitucional de más de 1 año de evolución</a:t>
            </a:r>
            <a:endParaRPr b="0" sz="1600">
              <a:solidFill>
                <a:srgbClr val="000000"/>
              </a:solidFill>
            </a:endParaRPr>
          </a:p>
        </p:txBody>
      </p:sp>
      <p:sp>
        <p:nvSpPr>
          <p:cNvPr id="39" name="Google Shape;39;p9"/>
          <p:cNvSpPr txBox="1"/>
          <p:nvPr/>
        </p:nvSpPr>
        <p:spPr>
          <a:xfrm>
            <a:off x="526550" y="4187700"/>
            <a:ext cx="72216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Varón de 78 años que acude para TC de control de fibrosis pulmonar. Refiere tos crónica agudizada,  a veces hemoptoica.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4852025" y="877600"/>
            <a:ext cx="3648300" cy="21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Exploración física: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Consciente y orientado. Constantes normales. Caquexia.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AC: arrítmica y taquicárdica.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AP: MV disminuido en ambos hemitórax. Sibilancias y crepitantes dispersos.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Abdomen normal. MMII: normales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4">
            <a:alphaModFix/>
          </a:blip>
          <a:srcRect b="8777" l="0" r="0" t="12426"/>
          <a:stretch/>
        </p:blipFill>
        <p:spPr>
          <a:xfrm>
            <a:off x="269375" y="789850"/>
            <a:ext cx="8379600" cy="540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977931"/>
            <a:ext cx="4030200" cy="8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B113"/>
                </a:solidFill>
              </a:rPr>
              <a:t>TAC</a:t>
            </a:r>
            <a:endParaRPr>
              <a:solidFill>
                <a:srgbClr val="FFB113"/>
              </a:solidFill>
            </a:endParaRP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457200" y="1947332"/>
            <a:ext cx="4030200" cy="46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/>
              <a:t>Nódulo pulmonar solitario irregular espiculado periférico en LSI.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/>
              <a:t>Patrón enfisematoso predominante en LLII.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/>
              <a:t>Bronquiectasias.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/>
              <a:t>Ganglios mediastínicos aumentados de tamaño.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4656675" y="1949209"/>
            <a:ext cx="4030200" cy="12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Adenocarcinoma de pulmón </a:t>
            </a:r>
            <a:endParaRPr/>
          </a:p>
        </p:txBody>
      </p:sp>
      <p:sp>
        <p:nvSpPr>
          <p:cNvPr id="53" name="Google Shape;53;p11"/>
          <p:cNvSpPr txBox="1"/>
          <p:nvPr>
            <p:ph type="title"/>
          </p:nvPr>
        </p:nvSpPr>
        <p:spPr>
          <a:xfrm>
            <a:off x="4558925" y="1030031"/>
            <a:ext cx="4030200" cy="8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B113"/>
                </a:solidFill>
              </a:rPr>
              <a:t>Dx</a:t>
            </a:r>
            <a:endParaRPr>
              <a:solidFill>
                <a:srgbClr val="FFB11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