
<file path=[Content_Types].xml><?xml version="1.0" encoding="utf-8"?>
<Types xmlns="http://schemas.openxmlformats.org/package/2006/content-types">
  <Default ContentType="application/x-fontdata" Extension="fntdata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  <p:embeddedFont>
      <p:font typeface="Merriweather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erriweather-bold.fntdata"/><Relationship Id="rId14" Type="http://schemas.openxmlformats.org/officeDocument/2006/relationships/font" Target="fonts/Merriweather-regular.fntdata"/><Relationship Id="rId17" Type="http://schemas.openxmlformats.org/officeDocument/2006/relationships/font" Target="fonts/Merriweather-boldItalic.fntdata"/><Relationship Id="rId16" Type="http://schemas.openxmlformats.org/officeDocument/2006/relationships/font" Target="fonts/Merriweather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fe652cb8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fe652cb8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6eee88e8f2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6eee88e8f2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aa39d611651d695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aa39d611651d695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/>
        </p:nvSpPr>
        <p:spPr>
          <a:xfrm>
            <a:off x="1379125" y="3931275"/>
            <a:ext cx="6431700" cy="9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Jose Ángel Amat Sánchez 2257</a:t>
            </a:r>
            <a:endParaRPr b="1"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Unidad de Enfermedades Infecciosas Sant Joan d´Alacant</a:t>
            </a:r>
            <a:endParaRPr b="1"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Curso 2019-2020</a:t>
            </a:r>
            <a:endParaRPr b="1"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93275" y="382772"/>
            <a:ext cx="7702500" cy="247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Talleres integrados III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4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Diagnóstico por imagen</a:t>
            </a:r>
            <a:endParaRPr sz="4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Caso clínico aprobado por el Dr.</a:t>
            </a:r>
            <a:r>
              <a:rPr lang="es" sz="3000">
                <a:latin typeface="Calibri"/>
                <a:ea typeface="Calibri"/>
                <a:cs typeface="Calibri"/>
                <a:sym typeface="Calibri"/>
              </a:rPr>
              <a:t>Roig</a:t>
            </a:r>
            <a:endParaRPr sz="30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1275" y="0"/>
            <a:ext cx="3682727" cy="151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idx="1" type="subTitle"/>
          </p:nvPr>
        </p:nvSpPr>
        <p:spPr>
          <a:xfrm>
            <a:off x="338950" y="447338"/>
            <a:ext cx="6101100" cy="280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u="sng"/>
              <a:t>Enfermedad actual</a:t>
            </a:r>
            <a:r>
              <a:rPr lang="es"/>
              <a:t>: Varón de 65 años que acude por cuadro de </a:t>
            </a:r>
            <a:r>
              <a:rPr b="1" lang="es"/>
              <a:t>disuria </a:t>
            </a:r>
            <a:r>
              <a:rPr lang="es"/>
              <a:t>y síndrome miccional de 4 días de evolución. Asocia </a:t>
            </a:r>
            <a:r>
              <a:rPr b="1" lang="es"/>
              <a:t>fiebre </a:t>
            </a:r>
            <a:r>
              <a:rPr lang="es"/>
              <a:t>no termometrada, escalofríos, sudoración y </a:t>
            </a:r>
            <a:r>
              <a:rPr b="1" lang="es"/>
              <a:t>dolor lumbar</a:t>
            </a:r>
            <a:r>
              <a:rPr lang="es"/>
              <a:t>. También refiere cuadro catarral de 1 semana de evolución. No otra sintomatología.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u="sng"/>
              <a:t>Antecedentes</a:t>
            </a:r>
            <a:r>
              <a:rPr lang="es"/>
              <a:t>: No RAM. No FRCV.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u="sng"/>
              <a:t>Exploración física</a:t>
            </a:r>
            <a:r>
              <a:rPr lang="es"/>
              <a:t>: Tª38.5ºFC 75lpm SatO2 97% TA 130/90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ACP: normal. Abdomen normal.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/>
              <a:t>Puñopercusión renal dcha +</a:t>
            </a:r>
            <a:endParaRPr b="1"/>
          </a:p>
        </p:txBody>
      </p:sp>
      <p:pic>
        <p:nvPicPr>
          <p:cNvPr descr="Resultado de imagen de Efermo dibujo" id="72" name="Google Shape;7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10375" y="771050"/>
            <a:ext cx="2160875" cy="21608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4"/>
          <p:cNvSpPr txBox="1"/>
          <p:nvPr/>
        </p:nvSpPr>
        <p:spPr>
          <a:xfrm>
            <a:off x="3702650" y="3335400"/>
            <a:ext cx="5332200" cy="143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Pruebas complementarias: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Sangre: Leucocitos 10.200/mL Neutrófilos 85% PCR 14,58 mg/dl Procalcitonina 1,6 ug/dl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Sedimento orina: Leucocitos 367/uL Hematíes 12/uL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Hemocultivos negativos</a:t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5"/>
          <p:cNvSpPr txBox="1"/>
          <p:nvPr>
            <p:ph type="title"/>
          </p:nvPr>
        </p:nvSpPr>
        <p:spPr>
          <a:xfrm>
            <a:off x="169250" y="500925"/>
            <a:ext cx="4071600" cy="56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300"/>
              <a:t>Pruebas complementarias</a:t>
            </a:r>
            <a:endParaRPr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1800"/>
              <a:t>ECO RENAL </a:t>
            </a:r>
            <a:r>
              <a:rPr lang="es" sz="2300"/>
              <a:t> </a:t>
            </a:r>
            <a:endParaRPr sz="2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5"/>
          <p:cNvPicPr preferRelativeResize="0"/>
          <p:nvPr/>
        </p:nvPicPr>
        <p:blipFill rotWithShape="1">
          <a:blip r:embed="rId3">
            <a:alphaModFix/>
          </a:blip>
          <a:srcRect b="23821" l="392" r="10457" t="0"/>
          <a:stretch/>
        </p:blipFill>
        <p:spPr>
          <a:xfrm>
            <a:off x="2264025" y="1062525"/>
            <a:ext cx="5796342" cy="395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s" sz="2400"/>
              <a:t>Diagnóstico: Pielonefritis aguda por proteus mirabilis</a:t>
            </a:r>
            <a:endParaRPr sz="2400"/>
          </a:p>
        </p:txBody>
      </p:sp>
      <p:sp>
        <p:nvSpPr>
          <p:cNvPr id="85" name="Google Shape;85;p16"/>
          <p:cNvSpPr txBox="1"/>
          <p:nvPr/>
        </p:nvSpPr>
        <p:spPr>
          <a:xfrm>
            <a:off x="74850" y="380825"/>
            <a:ext cx="3601200" cy="18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FFFFFF"/>
                </a:solidFill>
              </a:rPr>
              <a:t>Ecografía renal: Aumento de tamaño del sistema pielocalicial sin otros hallazgos significativos. 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5566675" y="986100"/>
            <a:ext cx="3037500" cy="13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Urocultivo: </a:t>
            </a:r>
            <a:r>
              <a:rPr lang="es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Crece Proteus mirabilis (&gt;10.000UFC/mL) sensible a b-lactámicos excepto ampicilina</a:t>
            </a:r>
            <a:endParaRPr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