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41135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3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437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87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42837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485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63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2758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8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66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36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154B80B-168C-409E-AF2F-BECBF403DFA1}" type="datetimeFigureOut">
              <a:rPr lang="es-ES" smtClean="0"/>
              <a:t>07/03/2020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E634CD6-BF4A-494E-8030-0C529FF5923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24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3E148-AFE3-48C1-9135-0EA1893A6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6765" y="2037806"/>
            <a:ext cx="9757953" cy="1713002"/>
          </a:xfrm>
        </p:spPr>
        <p:txBody>
          <a:bodyPr/>
          <a:lstStyle/>
          <a:p>
            <a:r>
              <a:rPr lang="es-ES" sz="5400" dirty="0"/>
              <a:t>Talleres integrados III. Diagnóstico a primera 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8B61FD-2633-45B0-96D7-8E397C46C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0900" y="4095079"/>
            <a:ext cx="6831673" cy="1086237"/>
          </a:xfrm>
        </p:spPr>
        <p:txBody>
          <a:bodyPr/>
          <a:lstStyle/>
          <a:p>
            <a:r>
              <a:rPr lang="es-ES" dirty="0"/>
              <a:t>Andrea Moral Bonet - 2250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46B5C0-096F-4949-8258-CF24BBF76F1E}"/>
              </a:ext>
            </a:extLst>
          </p:cNvPr>
          <p:cNvSpPr txBox="1"/>
          <p:nvPr/>
        </p:nvSpPr>
        <p:spPr>
          <a:xfrm>
            <a:off x="705394" y="5525588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Servicio de Cardiología. HGU Elche</a:t>
            </a:r>
          </a:p>
          <a:p>
            <a:r>
              <a:rPr lang="es-ES" dirty="0"/>
              <a:t>Aprobado por el Dr. Honrubia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83E468-0A2B-49FB-8726-384BE88D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27" b="18225"/>
          <a:stretch/>
        </p:blipFill>
        <p:spPr>
          <a:xfrm>
            <a:off x="8386354" y="666460"/>
            <a:ext cx="3343275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9A382A-74E7-4246-8E4C-2FBAAB9BA870}"/>
              </a:ext>
            </a:extLst>
          </p:cNvPr>
          <p:cNvSpPr txBox="1">
            <a:spLocks/>
          </p:cNvSpPr>
          <p:nvPr/>
        </p:nvSpPr>
        <p:spPr>
          <a:xfrm>
            <a:off x="1371600" y="343989"/>
            <a:ext cx="4976949" cy="646611"/>
          </a:xfrm>
          <a:prstGeom prst="rect">
            <a:avLst/>
          </a:prstGeom>
          <a:solidFill>
            <a:schemeClr val="accent1"/>
          </a:solidFill>
          <a:ln w="6350" cap="flat" cmpd="sng" algn="in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Presentación del caso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7DDA522-C58C-4809-A928-0831702B6904}"/>
              </a:ext>
            </a:extLst>
          </p:cNvPr>
          <p:cNvSpPr txBox="1">
            <a:spLocks/>
          </p:cNvSpPr>
          <p:nvPr/>
        </p:nvSpPr>
        <p:spPr>
          <a:xfrm>
            <a:off x="1371600" y="1384746"/>
            <a:ext cx="9548949" cy="4989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400" dirty="0"/>
              <a:t>→ Varón de </a:t>
            </a:r>
            <a:r>
              <a:rPr lang="es-ES" sz="2400" b="1" dirty="0"/>
              <a:t>65 años </a:t>
            </a:r>
            <a:r>
              <a:rPr lang="es-ES" sz="2400" dirty="0"/>
              <a:t>que ingresa desde Urgencias por dolor en hemitórax izquierdo fluctuante de 8 horas de evolución, en la última hora refiere un episodio de dolor más intenso </a:t>
            </a:r>
            <a:r>
              <a:rPr lang="es-ES" sz="2400" dirty="0" err="1"/>
              <a:t>centrotorácico</a:t>
            </a:r>
            <a:r>
              <a:rPr lang="es-ES" sz="2400" dirty="0"/>
              <a:t> opresivo irradiado a hemitórax izquierdo y miembro superior ipsilateral con cortejo vegetativo.</a:t>
            </a:r>
            <a:endParaRPr lang="es-ES" sz="2400" b="1" dirty="0"/>
          </a:p>
          <a:p>
            <a:pPr marL="0" indent="0" algn="just">
              <a:buFont typeface="Franklin Gothic Book" panose="020B0503020102020204" pitchFamily="34" charset="0"/>
              <a:buNone/>
            </a:pPr>
            <a:endParaRPr lang="es-ES" sz="2400" dirty="0"/>
          </a:p>
          <a:p>
            <a:pPr marL="0" indent="0" algn="just">
              <a:buFont typeface="Franklin Gothic Book" panose="020B0503020102020204" pitchFamily="34" charset="0"/>
              <a:buNone/>
            </a:pPr>
            <a:endParaRPr lang="es-ES" sz="2400" dirty="0"/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400" dirty="0"/>
              <a:t>→ </a:t>
            </a:r>
            <a:r>
              <a:rPr lang="es-ES" sz="2400" b="1" dirty="0"/>
              <a:t>ANTECEDENTES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400" dirty="0"/>
              <a:t>No RAM. </a:t>
            </a:r>
            <a:r>
              <a:rPr lang="es-ES" sz="2400" b="1" dirty="0"/>
              <a:t>HTA.</a:t>
            </a:r>
            <a:r>
              <a:rPr lang="es-ES" sz="2400" dirty="0"/>
              <a:t> No DM</a:t>
            </a:r>
            <a:r>
              <a:rPr lang="es-ES" sz="2400" b="1" dirty="0"/>
              <a:t>. </a:t>
            </a:r>
            <a:r>
              <a:rPr lang="es-ES" sz="2400" dirty="0"/>
              <a:t>No DLP. Exfumador desde hace 25 años, no hábito </a:t>
            </a:r>
            <a:r>
              <a:rPr lang="es-ES" sz="2400" dirty="0" err="1"/>
              <a:t>enólico</a:t>
            </a:r>
            <a:r>
              <a:rPr lang="es-ES" sz="2400" dirty="0"/>
              <a:t>.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400" dirty="0"/>
              <a:t>No refiere enfermedades previas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400" dirty="0" err="1"/>
              <a:t>Iqx</a:t>
            </a:r>
            <a:r>
              <a:rPr lang="es-ES" sz="2400" dirty="0"/>
              <a:t>: hernioplastia inguinal y apendicectomía</a:t>
            </a:r>
          </a:p>
          <a:p>
            <a:pPr marL="0" indent="0" algn="just">
              <a:buFont typeface="Franklin Gothic Book" panose="020B0503020102020204" pitchFamily="34" charset="0"/>
              <a:buNone/>
            </a:pPr>
            <a:r>
              <a:rPr lang="es-ES" sz="2400" dirty="0"/>
              <a:t>En tratamiento actual con </a:t>
            </a:r>
            <a:r>
              <a:rPr lang="es-ES" sz="2400" dirty="0" err="1"/>
              <a:t>candesartán</a:t>
            </a:r>
            <a:r>
              <a:rPr lang="es-ES" sz="2400" dirty="0"/>
              <a:t>/hidroclorotiazida</a:t>
            </a:r>
          </a:p>
          <a:p>
            <a:pPr marL="0" indent="0">
              <a:buFont typeface="Franklin Gothic Book" panose="020B0503020102020204" pitchFamily="34" charset="0"/>
              <a:buNone/>
            </a:pPr>
            <a:endParaRPr lang="es-ES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dirty="0"/>
          </a:p>
          <a:p>
            <a:pPr marL="0" indent="0">
              <a:buFont typeface="Franklin Gothic Book" panose="020B0503020102020204" pitchFamily="34" charset="0"/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479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C0D6C05-3E42-41E8-9B6D-622C8FC76F35}"/>
              </a:ext>
            </a:extLst>
          </p:cNvPr>
          <p:cNvSpPr txBox="1">
            <a:spLocks/>
          </p:cNvSpPr>
          <p:nvPr/>
        </p:nvSpPr>
        <p:spPr>
          <a:xfrm>
            <a:off x="1371600" y="343989"/>
            <a:ext cx="4976949" cy="646611"/>
          </a:xfrm>
          <a:prstGeom prst="rect">
            <a:avLst/>
          </a:prstGeom>
          <a:solidFill>
            <a:schemeClr val="accent1"/>
          </a:solidFill>
          <a:ln w="6350" cap="flat" cmpd="sng" algn="in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Presentación del caso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4E35CB8-9063-4F5E-8E00-D4DBDE3E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8354"/>
            <a:ext cx="9601200" cy="4574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/>
              <a:t>→ </a:t>
            </a:r>
            <a:r>
              <a:rPr lang="es-ES" b="1" dirty="0"/>
              <a:t>EXPLORACIÓN FÍSICA en planta Cardiología</a:t>
            </a:r>
          </a:p>
          <a:p>
            <a:pPr marL="0" indent="0" algn="just">
              <a:buNone/>
            </a:pPr>
            <a:r>
              <a:rPr lang="es-ES" dirty="0"/>
              <a:t>Consciente y orientado. Normohidratado, </a:t>
            </a:r>
            <a:r>
              <a:rPr lang="es-ES" dirty="0" err="1"/>
              <a:t>normocoloreado</a:t>
            </a:r>
            <a:r>
              <a:rPr lang="es-ES" dirty="0"/>
              <a:t>. </a:t>
            </a:r>
            <a:r>
              <a:rPr lang="es-ES" dirty="0" err="1"/>
              <a:t>Eupneico</a:t>
            </a:r>
            <a:endParaRPr lang="es-ES" dirty="0"/>
          </a:p>
          <a:p>
            <a:pPr marL="0" indent="0" algn="just">
              <a:buNone/>
            </a:pPr>
            <a:r>
              <a:rPr lang="es-ES" b="1" dirty="0" err="1"/>
              <a:t>A.cardíaca</a:t>
            </a:r>
            <a:r>
              <a:rPr lang="es-ES" b="1" dirty="0"/>
              <a:t>: </a:t>
            </a:r>
            <a:r>
              <a:rPr lang="es-ES" dirty="0"/>
              <a:t>tonos rítmicos sin soplos audibles</a:t>
            </a:r>
          </a:p>
          <a:p>
            <a:pPr marL="0" indent="0" algn="just">
              <a:buNone/>
            </a:pPr>
            <a:r>
              <a:rPr lang="es-ES" b="1" dirty="0" err="1"/>
              <a:t>A.pulmonar</a:t>
            </a:r>
            <a:r>
              <a:rPr lang="es-ES" b="1" dirty="0"/>
              <a:t>: </a:t>
            </a:r>
            <a:r>
              <a:rPr lang="es-ES" dirty="0"/>
              <a:t>MVC sin ruidos patológicos sobreañadidos</a:t>
            </a:r>
          </a:p>
          <a:p>
            <a:pPr marL="0" indent="0" algn="just">
              <a:buNone/>
            </a:pPr>
            <a:r>
              <a:rPr lang="es-ES" b="1" dirty="0"/>
              <a:t>Abdomen: </a:t>
            </a:r>
            <a:r>
              <a:rPr lang="es-ES" dirty="0"/>
              <a:t>blando y depresible. No doloroso a la palpación. No signos de irritación peritoneal. No masas ni megalias palpables. </a:t>
            </a:r>
          </a:p>
          <a:p>
            <a:pPr marL="0" indent="0" algn="just">
              <a:buNone/>
            </a:pPr>
            <a:r>
              <a:rPr lang="es-ES" dirty="0"/>
              <a:t>Extremidades: no edemas ni signos de TVP. Pulsos pedios presentes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→</a:t>
            </a:r>
            <a:r>
              <a:rPr lang="es-ES" b="1" dirty="0"/>
              <a:t> ANALÍTICA SANGUÍNEA en la UCI: </a:t>
            </a:r>
            <a:r>
              <a:rPr lang="es-ES" dirty="0"/>
              <a:t>Cr 0’7 mg/</a:t>
            </a:r>
            <a:r>
              <a:rPr lang="es-ES" dirty="0" err="1"/>
              <a:t>dL</a:t>
            </a:r>
            <a:r>
              <a:rPr lang="es-ES" dirty="0"/>
              <a:t>, CK 471 U/L, PCR 1’9 mg/L, troponina I 10’7 ng/</a:t>
            </a:r>
            <a:r>
              <a:rPr lang="es-ES" dirty="0" err="1"/>
              <a:t>mL</a:t>
            </a:r>
            <a:r>
              <a:rPr lang="es-ES" dirty="0"/>
              <a:t>, Hb 13’6 g/</a:t>
            </a:r>
            <a:r>
              <a:rPr lang="es-ES" dirty="0" err="1"/>
              <a:t>dL</a:t>
            </a:r>
            <a:r>
              <a:rPr lang="es-ES" dirty="0"/>
              <a:t>, leucocitos 7810/µL</a:t>
            </a:r>
          </a:p>
        </p:txBody>
      </p:sp>
    </p:spTree>
    <p:extLst>
      <p:ext uri="{BB962C8B-B14F-4D97-AF65-F5344CB8AC3E}">
        <p14:creationId xmlns:p14="http://schemas.microsoft.com/office/powerpoint/2010/main" val="307675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0C958AC-0214-4DA2-871C-597244B9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4" r="5213"/>
          <a:stretch/>
        </p:blipFill>
        <p:spPr>
          <a:xfrm rot="16200000">
            <a:off x="7080373" y="395871"/>
            <a:ext cx="4157000" cy="6066257"/>
          </a:xfrm>
          <a:prstGeom prst="rect">
            <a:avLst/>
          </a:prstGeom>
        </p:spPr>
      </p:pic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E95C1F19-9105-4BAD-9731-112CAD2E48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2" r="8148"/>
          <a:stretch/>
        </p:blipFill>
        <p:spPr>
          <a:xfrm rot="16200000">
            <a:off x="984372" y="366505"/>
            <a:ext cx="4156999" cy="61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edificio, piso, ladrillo&#10;&#10;Descripción generada automáticamente">
            <a:extLst>
              <a:ext uri="{FF2B5EF4-FFF2-40B4-BE49-F238E27FC236}">
                <a16:creationId xmlns:a16="http://schemas.microsoft.com/office/drawing/2014/main" id="{9ACFA98F-CD3C-404F-BA24-44F9FD234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r="6519"/>
          <a:stretch/>
        </p:blipFill>
        <p:spPr>
          <a:xfrm rot="16200000">
            <a:off x="7350369" y="237308"/>
            <a:ext cx="3587262" cy="6096000"/>
          </a:xfrm>
        </p:spPr>
      </p:pic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A3A4625-0E01-4B29-A256-C51AB8B53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6" t="5175" r="13762" b="4923"/>
          <a:stretch/>
        </p:blipFill>
        <p:spPr>
          <a:xfrm rot="16200000">
            <a:off x="1289096" y="202578"/>
            <a:ext cx="3587262" cy="61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6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DAA35-2C0B-4001-99A8-2C153815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2011679"/>
            <a:ext cx="8361229" cy="1185683"/>
          </a:xfrm>
        </p:spPr>
        <p:txBody>
          <a:bodyPr/>
          <a:lstStyle/>
          <a:p>
            <a:r>
              <a:rPr lang="es-ES" dirty="0" err="1"/>
              <a:t>Iamcest</a:t>
            </a:r>
            <a:r>
              <a:rPr lang="es-ES" dirty="0"/>
              <a:t> INFERIOR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D96F502-EDFD-4131-BB61-7D810D13F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163" y="3266962"/>
            <a:ext cx="6831673" cy="1086237"/>
          </a:xfrm>
        </p:spPr>
        <p:txBody>
          <a:bodyPr/>
          <a:lstStyle/>
          <a:p>
            <a:r>
              <a:rPr lang="es-ES" dirty="0"/>
              <a:t>Oclusión aguda trombótica de la </a:t>
            </a:r>
            <a:r>
              <a:rPr lang="es-ES" b="1" dirty="0"/>
              <a:t>arteria coronaria derecha</a:t>
            </a:r>
            <a:r>
              <a:rPr lang="es-ES" dirty="0"/>
              <a:t>, concretamente del segmento medio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BE255-455B-4059-9176-6EBA5573DE74}"/>
              </a:ext>
            </a:extLst>
          </p:cNvPr>
          <p:cNvSpPr txBox="1"/>
          <p:nvPr/>
        </p:nvSpPr>
        <p:spPr>
          <a:xfrm>
            <a:off x="2335238" y="4353199"/>
            <a:ext cx="7568417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→</a:t>
            </a:r>
            <a:r>
              <a:rPr lang="es-ES" sz="2000" b="1" dirty="0"/>
              <a:t>ECG</a:t>
            </a:r>
            <a:r>
              <a:rPr lang="es-ES" sz="2000" dirty="0"/>
              <a:t>: ascenso de ST en II, III y </a:t>
            </a:r>
            <a:r>
              <a:rPr lang="es-ES" sz="2000" dirty="0" err="1"/>
              <a:t>aVF</a:t>
            </a:r>
            <a:r>
              <a:rPr lang="es-ES" sz="2000" dirty="0"/>
              <a:t> con descenso especular en I, </a:t>
            </a:r>
            <a:r>
              <a:rPr lang="es-ES" sz="2000" dirty="0" err="1"/>
              <a:t>aVL</a:t>
            </a:r>
            <a:r>
              <a:rPr lang="es-ES" sz="2000" dirty="0"/>
              <a:t> y V1-V3</a:t>
            </a:r>
          </a:p>
        </p:txBody>
      </p:sp>
    </p:spTree>
    <p:extLst>
      <p:ext uri="{BB962C8B-B14F-4D97-AF65-F5344CB8AC3E}">
        <p14:creationId xmlns:p14="http://schemas.microsoft.com/office/powerpoint/2010/main" val="3528862919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458</TotalTime>
  <Words>264</Words>
  <Application>Microsoft Office PowerPoint</Application>
  <PresentationFormat>Panorámica</PresentationFormat>
  <Paragraphs>26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Franklin Gothic Book</vt:lpstr>
      <vt:lpstr>Recorte</vt:lpstr>
      <vt:lpstr>Talleres integrados III. Diagnóstico a primera vista</vt:lpstr>
      <vt:lpstr>Presentación de PowerPoint</vt:lpstr>
      <vt:lpstr>Presentación de PowerPoint</vt:lpstr>
      <vt:lpstr>Presentación de PowerPoint</vt:lpstr>
      <vt:lpstr>Presentación de PowerPoint</vt:lpstr>
      <vt:lpstr>Iamcest INFERIOR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III. Diagnóstico a primera vista</dc:title>
  <dc:creator>Moral Herrero, Raul</dc:creator>
  <cp:lastModifiedBy>Moral Herrero, Raul</cp:lastModifiedBy>
  <cp:revision>8</cp:revision>
  <dcterms:created xsi:type="dcterms:W3CDTF">2020-03-07T11:36:03Z</dcterms:created>
  <dcterms:modified xsi:type="dcterms:W3CDTF">2020-03-07T19:14:06Z</dcterms:modified>
</cp:coreProperties>
</file>