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23271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00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44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083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22684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1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6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1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163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586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681A779-E979-4556-9AFC-9DDE0EEB12E0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A0FCF21-E7D5-4ABE-9ECF-F32F604ED19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926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3E148-AFE3-48C1-9135-0EA1893A6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6765" y="2037806"/>
            <a:ext cx="9757953" cy="1713002"/>
          </a:xfrm>
        </p:spPr>
        <p:txBody>
          <a:bodyPr/>
          <a:lstStyle/>
          <a:p>
            <a:r>
              <a:rPr lang="es-ES" sz="5400" dirty="0"/>
              <a:t>Talleres integrados III. Diagnóstico a primera vista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8B61FD-2633-45B0-96D7-8E397C46C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0900" y="4095079"/>
            <a:ext cx="6831673" cy="1086237"/>
          </a:xfrm>
        </p:spPr>
        <p:txBody>
          <a:bodyPr/>
          <a:lstStyle/>
          <a:p>
            <a:r>
              <a:rPr lang="es-ES" dirty="0"/>
              <a:t>Andrea Moral Bonet - 2250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646B5C0-096F-4949-8258-CF24BBF76F1E}"/>
              </a:ext>
            </a:extLst>
          </p:cNvPr>
          <p:cNvSpPr txBox="1"/>
          <p:nvPr/>
        </p:nvSpPr>
        <p:spPr>
          <a:xfrm>
            <a:off x="705394" y="5525588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Servicio de Digestivo. HGU Elche</a:t>
            </a:r>
          </a:p>
          <a:p>
            <a:r>
              <a:rPr lang="es-ES" dirty="0"/>
              <a:t>Aprobado por la Dra. Picó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383E468-0A2B-49FB-8726-384BE88D0F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7" b="18225"/>
          <a:stretch/>
        </p:blipFill>
        <p:spPr>
          <a:xfrm>
            <a:off x="8386354" y="666460"/>
            <a:ext cx="3343275" cy="8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4715F5-FD73-42C4-89E4-9E7D6D4EA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175657"/>
            <a:ext cx="10620103" cy="4691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→ Mujer de </a:t>
            </a:r>
            <a:r>
              <a:rPr lang="es-ES" b="1" dirty="0"/>
              <a:t>79 años </a:t>
            </a:r>
            <a:r>
              <a:rPr lang="es-ES" dirty="0"/>
              <a:t>remitida a Digestivo por anemia crónica a estudio</a:t>
            </a:r>
            <a:br>
              <a:rPr lang="es-ES" dirty="0"/>
            </a:br>
            <a:endParaRPr lang="es-ES" dirty="0"/>
          </a:p>
          <a:p>
            <a:pPr marL="0" indent="0">
              <a:buNone/>
            </a:pPr>
            <a:r>
              <a:rPr lang="es-ES" dirty="0"/>
              <a:t>→ </a:t>
            </a:r>
            <a:r>
              <a:rPr lang="es-ES" b="1" dirty="0"/>
              <a:t>ANTECEDENTES</a:t>
            </a:r>
          </a:p>
          <a:p>
            <a:pPr marL="0" indent="0">
              <a:buNone/>
            </a:pPr>
            <a:r>
              <a:rPr lang="es-ES" dirty="0"/>
              <a:t>No RAM. </a:t>
            </a:r>
            <a:r>
              <a:rPr lang="es-ES" b="1" dirty="0"/>
              <a:t>HTA.</a:t>
            </a:r>
            <a:r>
              <a:rPr lang="es-ES" dirty="0"/>
              <a:t> </a:t>
            </a:r>
            <a:r>
              <a:rPr lang="es-ES" b="1" dirty="0"/>
              <a:t>DM tipo 2</a:t>
            </a:r>
            <a:r>
              <a:rPr lang="es-ES" dirty="0"/>
              <a:t>. No DLP. Niega hábitos tóxicos</a:t>
            </a:r>
          </a:p>
          <a:p>
            <a:pPr marL="0" indent="0">
              <a:buNone/>
            </a:pPr>
            <a:r>
              <a:rPr lang="es-ES" dirty="0"/>
              <a:t>Enfermedad de </a:t>
            </a:r>
            <a:r>
              <a:rPr lang="es-ES" b="1" dirty="0"/>
              <a:t>Alzheimer </a:t>
            </a:r>
            <a:r>
              <a:rPr lang="es-ES" dirty="0"/>
              <a:t>en seguimiento por Neurología. Síndrome depresivo</a:t>
            </a:r>
          </a:p>
          <a:p>
            <a:pPr marL="0" indent="0">
              <a:buNone/>
            </a:pPr>
            <a:r>
              <a:rPr lang="es-ES" b="1" dirty="0"/>
              <a:t>Cardiopatía isquémica crónica</a:t>
            </a:r>
            <a:r>
              <a:rPr lang="es-ES" dirty="0"/>
              <a:t> con </a:t>
            </a:r>
            <a:r>
              <a:rPr lang="es-ES" b="1" dirty="0"/>
              <a:t>IAM</a:t>
            </a:r>
            <a:r>
              <a:rPr lang="es-ES" dirty="0"/>
              <a:t> en 2015 tratada con angioplastia y </a:t>
            </a:r>
            <a:r>
              <a:rPr lang="es-ES" dirty="0" err="1"/>
              <a:t>stent</a:t>
            </a:r>
            <a:r>
              <a:rPr lang="es-ES" dirty="0"/>
              <a:t> </a:t>
            </a:r>
            <a:r>
              <a:rPr lang="es-ES" dirty="0" err="1"/>
              <a:t>farmacoactivo</a:t>
            </a:r>
            <a:endParaRPr lang="es-ES" dirty="0"/>
          </a:p>
          <a:p>
            <a:pPr marL="0" indent="0">
              <a:buNone/>
            </a:pPr>
            <a:r>
              <a:rPr lang="es-ES" b="1" dirty="0"/>
              <a:t>Nefropatía crónica estadio III</a:t>
            </a:r>
          </a:p>
          <a:p>
            <a:pPr marL="0" indent="0">
              <a:buNone/>
            </a:pPr>
            <a:r>
              <a:rPr lang="es-ES" b="1" dirty="0"/>
              <a:t>Anemia crónica</a:t>
            </a:r>
            <a:r>
              <a:rPr lang="es-ES" dirty="0"/>
              <a:t>. Interferón TBC + con profilaxis con isoniacida</a:t>
            </a:r>
          </a:p>
          <a:p>
            <a:pPr marL="0" indent="0">
              <a:buNone/>
            </a:pPr>
            <a:r>
              <a:rPr lang="es-ES" dirty="0"/>
              <a:t>Dependencia parcial para ABVD</a:t>
            </a:r>
          </a:p>
          <a:p>
            <a:pPr marL="0" indent="0">
              <a:buNone/>
            </a:pPr>
            <a:r>
              <a:rPr lang="es-ES" dirty="0"/>
              <a:t>En tratamiento actual con insulina, tiamina, omeprazol, hierro, alopurinol, atorvastatina, furosemida, memantina, </a:t>
            </a:r>
            <a:r>
              <a:rPr lang="es-ES" dirty="0" err="1"/>
              <a:t>darbepoetina</a:t>
            </a:r>
            <a:r>
              <a:rPr lang="es-ES" dirty="0"/>
              <a:t>, ácido acetilsalicílico.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A48CCA1-797A-4F69-833F-747D0F02AEE0}"/>
              </a:ext>
            </a:extLst>
          </p:cNvPr>
          <p:cNvSpPr txBox="1">
            <a:spLocks/>
          </p:cNvSpPr>
          <p:nvPr/>
        </p:nvSpPr>
        <p:spPr>
          <a:xfrm>
            <a:off x="1371600" y="343989"/>
            <a:ext cx="4976949" cy="646611"/>
          </a:xfrm>
          <a:prstGeom prst="rect">
            <a:avLst/>
          </a:prstGeom>
          <a:solidFill>
            <a:schemeClr val="accent1"/>
          </a:solidFill>
          <a:ln w="6350" cap="flat" cmpd="sng" algn="in">
            <a:solidFill>
              <a:schemeClr val="bg1">
                <a:lumMod val="95000"/>
              </a:schemeClr>
            </a:solidFill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Presentación del caso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463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DA1859-23BE-47F1-ABAC-B7E633AE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93223"/>
            <a:ext cx="9601200" cy="4574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→ </a:t>
            </a:r>
            <a:r>
              <a:rPr lang="es-ES" b="1" dirty="0"/>
              <a:t>EXPLORACIÓN FÍSICA</a:t>
            </a:r>
          </a:p>
          <a:p>
            <a:pPr marL="0" indent="0">
              <a:buNone/>
            </a:pPr>
            <a:r>
              <a:rPr lang="es-ES" dirty="0"/>
              <a:t>Buen estado general. Normohidratada, </a:t>
            </a:r>
            <a:r>
              <a:rPr lang="es-ES" dirty="0" err="1"/>
              <a:t>normocoloreada</a:t>
            </a:r>
            <a:endParaRPr lang="es-ES" dirty="0"/>
          </a:p>
          <a:p>
            <a:pPr marL="0" indent="0">
              <a:buNone/>
            </a:pPr>
            <a:r>
              <a:rPr lang="es-ES" b="1" dirty="0" err="1"/>
              <a:t>A.cardíaca</a:t>
            </a:r>
            <a:r>
              <a:rPr lang="es-ES" b="1" dirty="0"/>
              <a:t>: </a:t>
            </a:r>
            <a:r>
              <a:rPr lang="es-ES" dirty="0"/>
              <a:t>tonos rítmicos sin soplos audibles</a:t>
            </a:r>
          </a:p>
          <a:p>
            <a:pPr marL="0" indent="0">
              <a:buNone/>
            </a:pPr>
            <a:r>
              <a:rPr lang="es-ES" b="1" dirty="0" err="1"/>
              <a:t>A.pulmonar</a:t>
            </a:r>
            <a:r>
              <a:rPr lang="es-ES" b="1" dirty="0"/>
              <a:t>: </a:t>
            </a:r>
            <a:r>
              <a:rPr lang="es-ES" dirty="0"/>
              <a:t>MVC con </a:t>
            </a:r>
            <a:r>
              <a:rPr lang="es-ES" dirty="0" err="1"/>
              <a:t>roncus</a:t>
            </a:r>
            <a:r>
              <a:rPr lang="es-ES" dirty="0"/>
              <a:t> aislados en hemitórax izquierdo</a:t>
            </a:r>
          </a:p>
          <a:p>
            <a:pPr marL="0" indent="0">
              <a:buNone/>
            </a:pPr>
            <a:r>
              <a:rPr lang="es-ES" b="1" dirty="0"/>
              <a:t>Abdomen: </a:t>
            </a:r>
            <a:r>
              <a:rPr lang="es-ES" dirty="0"/>
              <a:t>blando y depresible. No doloroso a la palpación. No signos de irritación peritoneal. Signo de Murphy negativo. Puño percusión renal negativa bilateral. </a:t>
            </a:r>
          </a:p>
          <a:p>
            <a:pPr marL="0" indent="0">
              <a:buNone/>
            </a:pPr>
            <a:r>
              <a:rPr lang="es-ES" b="1" dirty="0"/>
              <a:t>Exploración neurológica </a:t>
            </a:r>
            <a:r>
              <a:rPr lang="es-ES" dirty="0"/>
              <a:t>normal</a:t>
            </a:r>
          </a:p>
          <a:p>
            <a:pPr marL="0" indent="0">
              <a:buNone/>
            </a:pPr>
            <a:r>
              <a:rPr lang="es-ES" b="1" dirty="0"/>
              <a:t>Tacto rectal</a:t>
            </a:r>
            <a:r>
              <a:rPr lang="es-ES" dirty="0"/>
              <a:t>: heces verdosas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→</a:t>
            </a:r>
            <a:r>
              <a:rPr lang="es-ES" b="1" dirty="0"/>
              <a:t> ANALÍTICA SANGUÍNEA: Hb 8 g/</a:t>
            </a:r>
            <a:r>
              <a:rPr lang="es-ES" b="1" dirty="0" err="1"/>
              <a:t>dL</a:t>
            </a:r>
            <a:r>
              <a:rPr lang="es-ES" dirty="0"/>
              <a:t>, </a:t>
            </a:r>
            <a:r>
              <a:rPr lang="es-ES" b="1" dirty="0" err="1"/>
              <a:t>Hto</a:t>
            </a:r>
            <a:r>
              <a:rPr lang="es-ES" b="1" dirty="0"/>
              <a:t> 25,8%, </a:t>
            </a:r>
            <a:r>
              <a:rPr lang="es-ES" dirty="0"/>
              <a:t>leucocitos 7640/µL, 75,2% neutrófilos, 15’2% linfocitos, urea 100 mg/</a:t>
            </a:r>
            <a:r>
              <a:rPr lang="es-ES" dirty="0" err="1"/>
              <a:t>dL</a:t>
            </a:r>
            <a:r>
              <a:rPr lang="es-ES" dirty="0"/>
              <a:t>, Cr 2,2 mg/</a:t>
            </a:r>
            <a:r>
              <a:rPr lang="es-ES" dirty="0" err="1"/>
              <a:t>dL</a:t>
            </a:r>
            <a:r>
              <a:rPr lang="es-ES" dirty="0"/>
              <a:t>, PCR 26,1 mg/L</a:t>
            </a:r>
            <a:endParaRPr lang="es-ES" b="1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4C23EA4-ED85-4F67-92B0-AD3286E81C32}"/>
              </a:ext>
            </a:extLst>
          </p:cNvPr>
          <p:cNvSpPr txBox="1">
            <a:spLocks/>
          </p:cNvSpPr>
          <p:nvPr/>
        </p:nvSpPr>
        <p:spPr>
          <a:xfrm>
            <a:off x="1371600" y="343989"/>
            <a:ext cx="4976949" cy="646611"/>
          </a:xfrm>
          <a:prstGeom prst="rect">
            <a:avLst/>
          </a:prstGeom>
          <a:solidFill>
            <a:schemeClr val="accent1"/>
          </a:solidFill>
          <a:ln w="6350" cap="flat" cmpd="sng" algn="in">
            <a:solidFill>
              <a:schemeClr val="bg1">
                <a:lumMod val="95000"/>
              </a:schemeClr>
            </a:solidFill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Presentación del caso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252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EEDE468-57B4-4640-ADFE-351D81FD9D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85" t="21949" r="9415" b="22461"/>
          <a:stretch/>
        </p:blipFill>
        <p:spPr>
          <a:xfrm>
            <a:off x="984738" y="1393402"/>
            <a:ext cx="4086216" cy="407119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CD81E2F-5D53-4BAF-8BFB-0CDF5D337C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21" t="22256" r="9328" b="22154"/>
          <a:stretch/>
        </p:blipFill>
        <p:spPr>
          <a:xfrm>
            <a:off x="5317587" y="442775"/>
            <a:ext cx="6523411" cy="597244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E9B8F48-D3DB-44B7-BF8F-9DED2BC8FF25}"/>
              </a:ext>
            </a:extLst>
          </p:cNvPr>
          <p:cNvSpPr txBox="1"/>
          <p:nvPr/>
        </p:nvSpPr>
        <p:spPr>
          <a:xfrm>
            <a:off x="5317587" y="1119081"/>
            <a:ext cx="586824" cy="6705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277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CDFF08-3B06-42AA-89DC-CF535322C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9166" y="1788454"/>
            <a:ext cx="8787191" cy="2098226"/>
          </a:xfrm>
        </p:spPr>
        <p:txBody>
          <a:bodyPr/>
          <a:lstStyle/>
          <a:p>
            <a:r>
              <a:rPr lang="es-ES" dirty="0"/>
              <a:t>PÓLIPO MALIGNO EN COLON ASCENDENTE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51BC9-C9EE-4C4E-972A-4FCA33D66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3" y="4178347"/>
            <a:ext cx="6831673" cy="1086237"/>
          </a:xfrm>
        </p:spPr>
        <p:txBody>
          <a:bodyPr>
            <a:normAutofit fontScale="92500"/>
          </a:bodyPr>
          <a:lstStyle/>
          <a:p>
            <a:r>
              <a:rPr lang="es-ES" b="1" dirty="0"/>
              <a:t>Tratamiento</a:t>
            </a:r>
            <a:r>
              <a:rPr lang="es-ES" dirty="0"/>
              <a:t>: polipectomía y exposición del caso en Comité de tumores para valorar posible quimioterapia adyuvante</a:t>
            </a:r>
          </a:p>
        </p:txBody>
      </p:sp>
    </p:spTree>
    <p:extLst>
      <p:ext uri="{BB962C8B-B14F-4D97-AF65-F5344CB8AC3E}">
        <p14:creationId xmlns:p14="http://schemas.microsoft.com/office/powerpoint/2010/main" val="1206180062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34</TotalTime>
  <Words>259</Words>
  <Application>Microsoft Office PowerPoint</Application>
  <PresentationFormat>Panorámica</PresentationFormat>
  <Paragraphs>26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Recorte</vt:lpstr>
      <vt:lpstr>Talleres integrados III. Diagnóstico a primera vista</vt:lpstr>
      <vt:lpstr>Presentación de PowerPoint</vt:lpstr>
      <vt:lpstr>Presentación de PowerPoint</vt:lpstr>
      <vt:lpstr>Presentación de PowerPoint</vt:lpstr>
      <vt:lpstr>PÓLIPO MALIGNO EN COLON ASCENDENTE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III. Diagnóstico a primera vista</dc:title>
  <dc:creator>Moral Herrero, Raul</dc:creator>
  <cp:lastModifiedBy>Moral Herrero, Raul</cp:lastModifiedBy>
  <cp:revision>6</cp:revision>
  <dcterms:created xsi:type="dcterms:W3CDTF">2020-03-02T14:41:27Z</dcterms:created>
  <dcterms:modified xsi:type="dcterms:W3CDTF">2020-03-02T15:22:53Z</dcterms:modified>
</cp:coreProperties>
</file>