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9" r:id="rId7"/>
    <p:sldId id="258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A3BA0D-B16A-4B1C-B5AA-34DD1FC0419C}" v="21" dt="2020-02-27T15:06:20.5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1B5DD30-AA34-4332-8B1B-E5EC53DA28DE}" type="datetimeFigureOut">
              <a:rPr lang="es-ES" smtClean="0"/>
              <a:t>27/02/2020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86A09F8-1463-496B-A46F-9B0BE93CD8A4}" type="slidenum">
              <a:rPr lang="es-ES" smtClean="0"/>
              <a:t>‹Nº›</a:t>
            </a:fld>
            <a:endParaRPr lang="es-E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47659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DD30-AA34-4332-8B1B-E5EC53DA28DE}" type="datetimeFigureOut">
              <a:rPr lang="es-ES" smtClean="0"/>
              <a:t>27/02/2020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A09F8-1463-496B-A46F-9B0BE93CD8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1880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DD30-AA34-4332-8B1B-E5EC53DA28DE}" type="datetimeFigureOut">
              <a:rPr lang="es-ES" smtClean="0"/>
              <a:t>27/02/2020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A09F8-1463-496B-A46F-9B0BE93CD8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7308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DD30-AA34-4332-8B1B-E5EC53DA28DE}" type="datetimeFigureOut">
              <a:rPr lang="es-ES" smtClean="0"/>
              <a:t>27/02/2020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A09F8-1463-496B-A46F-9B0BE93CD8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877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B5DD30-AA34-4332-8B1B-E5EC53DA28DE}" type="datetimeFigureOut">
              <a:rPr lang="es-ES" smtClean="0"/>
              <a:t>27/02/2020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86A09F8-1463-496B-A46F-9B0BE93CD8A4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672234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DD30-AA34-4332-8B1B-E5EC53DA28DE}" type="datetimeFigureOut">
              <a:rPr lang="es-ES" smtClean="0"/>
              <a:t>27/02/2020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A09F8-1463-496B-A46F-9B0BE93CD8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1749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DD30-AA34-4332-8B1B-E5EC53DA28DE}" type="datetimeFigureOut">
              <a:rPr lang="es-ES" smtClean="0"/>
              <a:t>27/02/2020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A09F8-1463-496B-A46F-9B0BE93CD8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234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DD30-AA34-4332-8B1B-E5EC53DA28DE}" type="datetimeFigureOut">
              <a:rPr lang="es-ES" smtClean="0"/>
              <a:t>27/02/2020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A09F8-1463-496B-A46F-9B0BE93CD8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545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DD30-AA34-4332-8B1B-E5EC53DA28DE}" type="datetimeFigureOut">
              <a:rPr lang="es-ES" smtClean="0"/>
              <a:t>27/02/2020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A09F8-1463-496B-A46F-9B0BE93CD8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2043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B5DD30-AA34-4332-8B1B-E5EC53DA28DE}" type="datetimeFigureOut">
              <a:rPr lang="es-ES" smtClean="0"/>
              <a:t>27/02/2020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86A09F8-1463-496B-A46F-9B0BE93CD8A4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83510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B5DD30-AA34-4332-8B1B-E5EC53DA28DE}" type="datetimeFigureOut">
              <a:rPr lang="es-ES" smtClean="0"/>
              <a:t>27/02/2020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86A09F8-1463-496B-A46F-9B0BE93CD8A4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05871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01B5DD30-AA34-4332-8B1B-E5EC53DA28DE}" type="datetimeFigureOut">
              <a:rPr lang="es-ES" smtClean="0"/>
              <a:t>27/02/2020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86A09F8-1463-496B-A46F-9B0BE93CD8A4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3216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A3E148-AFE3-48C1-9135-0EA1893A60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6765" y="2037806"/>
            <a:ext cx="9757953" cy="1713002"/>
          </a:xfrm>
        </p:spPr>
        <p:txBody>
          <a:bodyPr/>
          <a:lstStyle/>
          <a:p>
            <a:r>
              <a:rPr lang="es-ES" sz="5400" dirty="0"/>
              <a:t>Talleres integrados III. Diagnóstico a primera vista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88B61FD-2633-45B0-96D7-8E397C46CD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0900" y="4095079"/>
            <a:ext cx="6831673" cy="1086237"/>
          </a:xfrm>
        </p:spPr>
        <p:txBody>
          <a:bodyPr/>
          <a:lstStyle/>
          <a:p>
            <a:r>
              <a:rPr lang="es-ES" dirty="0"/>
              <a:t>Andrea Moral Bonet - 2250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646B5C0-096F-4949-8258-CF24BBF76F1E}"/>
              </a:ext>
            </a:extLst>
          </p:cNvPr>
          <p:cNvSpPr txBox="1"/>
          <p:nvPr/>
        </p:nvSpPr>
        <p:spPr>
          <a:xfrm>
            <a:off x="705394" y="5525588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Servicio de Digestivo. HGU Elche</a:t>
            </a:r>
          </a:p>
          <a:p>
            <a:r>
              <a:rPr lang="es-ES" dirty="0"/>
              <a:t>Aprobado por la Dra. Picó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0383E468-0A2B-49FB-8726-384BE88D0F5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27" b="18225"/>
          <a:stretch/>
        </p:blipFill>
        <p:spPr>
          <a:xfrm>
            <a:off x="8386354" y="666460"/>
            <a:ext cx="3343275" cy="80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16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66AA33-3F76-4043-8E4B-8C62BB6B3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43989"/>
            <a:ext cx="4976949" cy="646611"/>
          </a:xfrm>
          <a:solidFill>
            <a:schemeClr val="accent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ES" dirty="0"/>
              <a:t>Presentación del caso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CF1826-B54B-40CC-B0BD-B7B6B7807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152" y="1306285"/>
            <a:ext cx="10698481" cy="52077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→ Varón de </a:t>
            </a:r>
            <a:r>
              <a:rPr lang="es-ES" b="1" dirty="0"/>
              <a:t>60 años </a:t>
            </a:r>
            <a:r>
              <a:rPr lang="es-ES" dirty="0"/>
              <a:t>que ingresa por </a:t>
            </a:r>
            <a:r>
              <a:rPr lang="es-ES" b="1" dirty="0"/>
              <a:t>dolor abdominal </a:t>
            </a:r>
            <a:r>
              <a:rPr lang="es-ES" dirty="0"/>
              <a:t>generalizado en </a:t>
            </a:r>
            <a:r>
              <a:rPr lang="es-ES" b="1" dirty="0" err="1"/>
              <a:t>hemiabdomen</a:t>
            </a:r>
            <a:r>
              <a:rPr lang="es-ES" b="1" dirty="0"/>
              <a:t> superior</a:t>
            </a:r>
            <a:r>
              <a:rPr lang="es-ES" dirty="0"/>
              <a:t> irradiado hacia flanco izquierdo y zona escapular</a:t>
            </a:r>
            <a:br>
              <a:rPr lang="es-ES" dirty="0"/>
            </a:br>
            <a:br>
              <a:rPr lang="es-ES" dirty="0"/>
            </a:br>
            <a:endParaRPr lang="es-ES" dirty="0"/>
          </a:p>
          <a:p>
            <a:pPr marL="0" indent="0">
              <a:buNone/>
            </a:pPr>
            <a:r>
              <a:rPr lang="es-ES" dirty="0"/>
              <a:t>→ </a:t>
            </a:r>
            <a:r>
              <a:rPr lang="es-ES" b="1" dirty="0"/>
              <a:t>ANTECEDENTES</a:t>
            </a:r>
          </a:p>
          <a:p>
            <a:pPr marL="0" indent="0">
              <a:buNone/>
            </a:pPr>
            <a:r>
              <a:rPr lang="es-ES" dirty="0"/>
              <a:t>No RAM. </a:t>
            </a:r>
            <a:r>
              <a:rPr lang="es-ES" b="1" dirty="0"/>
              <a:t>HTA.</a:t>
            </a:r>
            <a:r>
              <a:rPr lang="es-ES" dirty="0"/>
              <a:t> No DM. No DLP</a:t>
            </a:r>
          </a:p>
          <a:p>
            <a:pPr marL="0" indent="0">
              <a:buNone/>
            </a:pPr>
            <a:r>
              <a:rPr lang="es-ES" b="1" dirty="0"/>
              <a:t>Exfumador</a:t>
            </a:r>
            <a:r>
              <a:rPr lang="es-ES" dirty="0"/>
              <a:t> desde hace 15 años, previamente 15 cigarrillos/día. Hábito </a:t>
            </a:r>
            <a:r>
              <a:rPr lang="es-ES" dirty="0" err="1"/>
              <a:t>enólico</a:t>
            </a:r>
            <a:r>
              <a:rPr lang="es-ES" dirty="0"/>
              <a:t> los fines de semana (cerveza)</a:t>
            </a:r>
          </a:p>
          <a:p>
            <a:pPr marL="0" indent="0">
              <a:buNone/>
            </a:pPr>
            <a:r>
              <a:rPr lang="es-ES" dirty="0"/>
              <a:t>Síndrome de Gilbert</a:t>
            </a:r>
          </a:p>
          <a:p>
            <a:pPr marL="0" indent="0">
              <a:buNone/>
            </a:pPr>
            <a:r>
              <a:rPr lang="es-ES" dirty="0"/>
              <a:t>Ingreso previo en 2015 en Digestivo por sospecha de coledocolitiasis no confirmada por ecografía ni </a:t>
            </a:r>
            <a:r>
              <a:rPr lang="es-ES" dirty="0" err="1"/>
              <a:t>colangioRM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Intervenciones quirúrgicas: amigdalectomía y apendicectomía</a:t>
            </a:r>
          </a:p>
          <a:p>
            <a:pPr marL="0" indent="0">
              <a:buNone/>
            </a:pPr>
            <a:r>
              <a:rPr lang="es-ES" dirty="0"/>
              <a:t>En tratamiento actual con Seguril (furosemida)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00397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1FA107-B745-4A40-85AE-780C580F9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8092" y="1240971"/>
            <a:ext cx="9601200" cy="5146765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→ </a:t>
            </a:r>
            <a:r>
              <a:rPr lang="es-ES" b="1" dirty="0"/>
              <a:t>EXPLORACIÓN FÍSICA</a:t>
            </a:r>
          </a:p>
          <a:p>
            <a:pPr marL="0" indent="0">
              <a:buNone/>
            </a:pPr>
            <a:r>
              <a:rPr lang="es-ES" b="1" dirty="0" err="1"/>
              <a:t>A.cardíaca</a:t>
            </a:r>
            <a:r>
              <a:rPr lang="es-ES" b="1" dirty="0"/>
              <a:t>: </a:t>
            </a:r>
            <a:r>
              <a:rPr lang="es-ES" dirty="0"/>
              <a:t>tonos rítmicos sin soplos audibles</a:t>
            </a:r>
          </a:p>
          <a:p>
            <a:pPr marL="0" indent="0">
              <a:buNone/>
            </a:pPr>
            <a:r>
              <a:rPr lang="es-ES" b="1" dirty="0" err="1"/>
              <a:t>A.pulmonar</a:t>
            </a:r>
            <a:r>
              <a:rPr lang="es-ES" b="1" dirty="0"/>
              <a:t>: </a:t>
            </a:r>
            <a:r>
              <a:rPr lang="es-ES" dirty="0"/>
              <a:t>MVC con crepitantes finos </a:t>
            </a:r>
            <a:r>
              <a:rPr lang="es-ES" dirty="0" err="1"/>
              <a:t>bibasales</a:t>
            </a:r>
            <a:endParaRPr lang="es-ES" dirty="0"/>
          </a:p>
          <a:p>
            <a:pPr marL="0" indent="0">
              <a:buNone/>
            </a:pPr>
            <a:r>
              <a:rPr lang="es-ES" b="1" dirty="0"/>
              <a:t>Abdomen: </a:t>
            </a:r>
            <a:r>
              <a:rPr lang="es-ES" dirty="0"/>
              <a:t>blando y depresible. Doloroso a la palpación en epigastrio y flanco izquierdo. Ruidos hidroaéreos disminuidos. No signos de irritación peritoneal. Signo de Murphy negativo. Puño percusión renal negativa bilateral</a:t>
            </a:r>
          </a:p>
          <a:p>
            <a:pPr marL="0" indent="0">
              <a:buNone/>
            </a:pPr>
            <a:r>
              <a:rPr lang="es-ES" b="1" dirty="0"/>
              <a:t>Extremidades: </a:t>
            </a:r>
            <a:r>
              <a:rPr lang="es-ES" dirty="0"/>
              <a:t>no edemas ni signos de TVP</a:t>
            </a:r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r>
              <a:rPr lang="es-ES" dirty="0"/>
              <a:t>→</a:t>
            </a:r>
            <a:r>
              <a:rPr lang="es-ES" b="1" dirty="0"/>
              <a:t> ANALÍTICA SANGUÍNEA</a:t>
            </a:r>
          </a:p>
          <a:p>
            <a:pPr marL="0" indent="0">
              <a:buNone/>
            </a:pPr>
            <a:endParaRPr lang="es-ES" b="1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6A93DA55-AB05-48F7-A3C3-35286D1669EE}"/>
              </a:ext>
            </a:extLst>
          </p:cNvPr>
          <p:cNvSpPr txBox="1">
            <a:spLocks/>
          </p:cNvSpPr>
          <p:nvPr/>
        </p:nvSpPr>
        <p:spPr>
          <a:xfrm>
            <a:off x="1371600" y="343989"/>
            <a:ext cx="4976949" cy="646611"/>
          </a:xfrm>
          <a:prstGeom prst="rect">
            <a:avLst/>
          </a:prstGeom>
          <a:solidFill>
            <a:schemeClr val="accent1"/>
          </a:solidFill>
          <a:ln w="6350" cap="flat" cmpd="sng" algn="in">
            <a:solidFill>
              <a:schemeClr val="bg1">
                <a:lumMod val="95000"/>
              </a:schemeClr>
            </a:solidFill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/>
              <a:t>Presentación del caso</a:t>
            </a:r>
            <a:endParaRPr lang="es-E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62BF06E-5870-4699-AEE7-72FEE1D279C6}"/>
              </a:ext>
            </a:extLst>
          </p:cNvPr>
          <p:cNvSpPr txBox="1"/>
          <p:nvPr/>
        </p:nvSpPr>
        <p:spPr>
          <a:xfrm>
            <a:off x="1221377" y="5016864"/>
            <a:ext cx="3167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Bilirrubina total: </a:t>
            </a:r>
            <a:r>
              <a:rPr lang="es-ES" dirty="0"/>
              <a:t>2,1 mg/</a:t>
            </a:r>
            <a:r>
              <a:rPr lang="es-ES" dirty="0" err="1"/>
              <a:t>dL</a:t>
            </a:r>
            <a:r>
              <a:rPr lang="es-ES" dirty="0"/>
              <a:t> </a:t>
            </a:r>
          </a:p>
          <a:p>
            <a:r>
              <a:rPr lang="es-ES" b="1" dirty="0"/>
              <a:t>GOT/AST: </a:t>
            </a:r>
            <a:r>
              <a:rPr lang="es-ES" dirty="0"/>
              <a:t>290 U/L</a:t>
            </a:r>
          </a:p>
          <a:p>
            <a:r>
              <a:rPr lang="es-ES" b="1" dirty="0"/>
              <a:t>GPT/ALT: </a:t>
            </a:r>
            <a:r>
              <a:rPr lang="es-ES" dirty="0"/>
              <a:t>153 U/L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E65E72D-0B6D-4A3C-BBD2-55884B60F393}"/>
              </a:ext>
            </a:extLst>
          </p:cNvPr>
          <p:cNvSpPr txBox="1"/>
          <p:nvPr/>
        </p:nvSpPr>
        <p:spPr>
          <a:xfrm>
            <a:off x="4552405" y="5017591"/>
            <a:ext cx="3167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GGT: </a:t>
            </a:r>
            <a:r>
              <a:rPr lang="es-ES" dirty="0"/>
              <a:t>259 U/L</a:t>
            </a:r>
          </a:p>
          <a:p>
            <a:r>
              <a:rPr lang="es-ES" b="1" dirty="0"/>
              <a:t>FA: </a:t>
            </a:r>
            <a:r>
              <a:rPr lang="es-ES" dirty="0"/>
              <a:t>78 U/L</a:t>
            </a:r>
          </a:p>
          <a:p>
            <a:r>
              <a:rPr lang="es-ES" b="1" dirty="0"/>
              <a:t>LDH: </a:t>
            </a:r>
            <a:r>
              <a:rPr lang="es-ES" dirty="0"/>
              <a:t>336 U/L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D300247-B260-41A3-A7D6-7762068D529A}"/>
              </a:ext>
            </a:extLst>
          </p:cNvPr>
          <p:cNvSpPr txBox="1"/>
          <p:nvPr/>
        </p:nvSpPr>
        <p:spPr>
          <a:xfrm>
            <a:off x="7377250" y="5016864"/>
            <a:ext cx="3167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Lipasa: </a:t>
            </a:r>
            <a:r>
              <a:rPr lang="es-ES" dirty="0"/>
              <a:t>37056 U/L</a:t>
            </a:r>
          </a:p>
          <a:p>
            <a:r>
              <a:rPr lang="es-ES" b="1" dirty="0"/>
              <a:t>PCR: </a:t>
            </a:r>
            <a:r>
              <a:rPr lang="es-ES" dirty="0"/>
              <a:t>250 mg/L</a:t>
            </a:r>
          </a:p>
          <a:p>
            <a:r>
              <a:rPr lang="es-ES" b="1" dirty="0"/>
              <a:t>Leucocitos: </a:t>
            </a:r>
            <a:r>
              <a:rPr lang="es-ES" dirty="0"/>
              <a:t>14440/µL</a:t>
            </a:r>
          </a:p>
        </p:txBody>
      </p:sp>
    </p:spTree>
    <p:extLst>
      <p:ext uri="{BB962C8B-B14F-4D97-AF65-F5344CB8AC3E}">
        <p14:creationId xmlns:p14="http://schemas.microsoft.com/office/powerpoint/2010/main" val="2778346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Imagen que contiene foto, cubierto, sostener, tabla&#10;&#10;Descripción generada automáticamente">
            <a:extLst>
              <a:ext uri="{FF2B5EF4-FFF2-40B4-BE49-F238E27FC236}">
                <a16:creationId xmlns:a16="http://schemas.microsoft.com/office/drawing/2014/main" id="{CB9BCD2F-CEA7-4814-81EB-CAD48936F3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2403" y="0"/>
            <a:ext cx="7278538" cy="6858000"/>
          </a:xfrm>
        </p:spPr>
      </p:pic>
    </p:spTree>
    <p:extLst>
      <p:ext uri="{BB962C8B-B14F-4D97-AF65-F5344CB8AC3E}">
        <p14:creationId xmlns:p14="http://schemas.microsoft.com/office/powerpoint/2010/main" val="658081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FBAA9-EFEB-4320-88D2-79F2909CDB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9747" y="2390502"/>
            <a:ext cx="8852506" cy="1881051"/>
          </a:xfrm>
        </p:spPr>
        <p:txBody>
          <a:bodyPr/>
          <a:lstStyle/>
          <a:p>
            <a:r>
              <a:rPr lang="es-ES" sz="6000" dirty="0"/>
              <a:t>Pancreatitis aguda con probable origen biliar</a:t>
            </a:r>
          </a:p>
        </p:txBody>
      </p:sp>
    </p:spTree>
    <p:extLst>
      <p:ext uri="{BB962C8B-B14F-4D97-AF65-F5344CB8AC3E}">
        <p14:creationId xmlns:p14="http://schemas.microsoft.com/office/powerpoint/2010/main" val="2280409188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Recort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cort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bookType xmlns="ff93444c-41be-46e8-a9b4-13f1221a01e0" xsi:nil="true"/>
    <FolderType xmlns="ff93444c-41be-46e8-a9b4-13f1221a01e0" xsi:nil="true"/>
    <Teachers xmlns="ff93444c-41be-46e8-a9b4-13f1221a01e0">
      <UserInfo>
        <DisplayName/>
        <AccountId xsi:nil="true"/>
        <AccountType/>
      </UserInfo>
    </Teachers>
    <DefaultSectionNames xmlns="ff93444c-41be-46e8-a9b4-13f1221a01e0" xsi:nil="true"/>
    <Is_Collaboration_Space_Locked xmlns="ff93444c-41be-46e8-a9b4-13f1221a01e0" xsi:nil="true"/>
    <Owner xmlns="ff93444c-41be-46e8-a9b4-13f1221a01e0">
      <UserInfo>
        <DisplayName/>
        <AccountId xsi:nil="true"/>
        <AccountType/>
      </UserInfo>
    </Owner>
    <Invited_Teachers xmlns="ff93444c-41be-46e8-a9b4-13f1221a01e0" xsi:nil="true"/>
    <Invited_Students xmlns="ff93444c-41be-46e8-a9b4-13f1221a01e0" xsi:nil="true"/>
    <CultureName xmlns="ff93444c-41be-46e8-a9b4-13f1221a01e0" xsi:nil="true"/>
    <Templates xmlns="ff93444c-41be-46e8-a9b4-13f1221a01e0" xsi:nil="true"/>
    <AppVersion xmlns="ff93444c-41be-46e8-a9b4-13f1221a01e0" xsi:nil="true"/>
    <Students xmlns="ff93444c-41be-46e8-a9b4-13f1221a01e0">
      <UserInfo>
        <DisplayName/>
        <AccountId xsi:nil="true"/>
        <AccountType/>
      </UserInfo>
    </Students>
    <Student_Groups xmlns="ff93444c-41be-46e8-a9b4-13f1221a01e0">
      <UserInfo>
        <DisplayName/>
        <AccountId xsi:nil="true"/>
        <AccountType/>
      </UserInfo>
    </Student_Groups>
    <Self_Registration_Enabled xmlns="ff93444c-41be-46e8-a9b4-13f1221a01e0" xsi:nil="true"/>
    <Has_Teacher_Only_SectionGroup xmlns="ff93444c-41be-46e8-a9b4-13f1221a01e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C5004D5A5EEC541BD5EDF6969C45A27" ma:contentTypeVersion="20" ma:contentTypeDescription="Crear nuevo documento." ma:contentTypeScope="" ma:versionID="f29f273595c4b7886ddebe05e9a6ec6b">
  <xsd:schema xmlns:xsd="http://www.w3.org/2001/XMLSchema" xmlns:xs="http://www.w3.org/2001/XMLSchema" xmlns:p="http://schemas.microsoft.com/office/2006/metadata/properties" xmlns:ns3="ff93444c-41be-46e8-a9b4-13f1221a01e0" xmlns:ns4="2815a2ff-de20-49f2-8e34-d5439e88c46e" targetNamespace="http://schemas.microsoft.com/office/2006/metadata/properties" ma:root="true" ma:fieldsID="fdaef937aa29ce30217efa308b50616f" ns3:_="" ns4:_="">
    <xsd:import namespace="ff93444c-41be-46e8-a9b4-13f1221a01e0"/>
    <xsd:import namespace="2815a2ff-de20-49f2-8e34-d5439e88c46e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93444c-41be-46e8-a9b4-13f1221a01e0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2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3" nillable="true" ma:displayName="Culture Name" ma:internalName="CultureName">
      <xsd:simpleType>
        <xsd:restriction base="dms:Text"/>
      </xsd:simpleType>
    </xsd:element>
    <xsd:element name="AppVersion" ma:index="14" nillable="true" ma:displayName="App Version" ma:internalName="AppVersion">
      <xsd:simpleType>
        <xsd:restriction base="dms:Text"/>
      </xsd:simpleType>
    </xsd:element>
    <xsd:element name="Teachers" ma:index="1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8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9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0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1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2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15a2ff-de20-49f2-8e34-d5439e88c46e" elementFormDefault="qualified">
    <xsd:import namespace="http://schemas.microsoft.com/office/2006/documentManagement/types"/>
    <xsd:import namespace="http://schemas.microsoft.com/office/infopath/2007/PartnerControls"/>
    <xsd:element name="SharedWithUsers" ma:index="23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Detalles de uso compartido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5" nillable="true" ma:displayName="Hash de la sugerencia para compartir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51789CC-22F1-4A86-A7ED-443F553531DF}">
  <ds:schemaRefs>
    <ds:schemaRef ds:uri="ff93444c-41be-46e8-a9b4-13f1221a01e0"/>
    <ds:schemaRef ds:uri="http://purl.org/dc/elements/1.1/"/>
    <ds:schemaRef ds:uri="http://schemas.microsoft.com/office/infopath/2007/PartnerControls"/>
    <ds:schemaRef ds:uri="http://www.w3.org/XML/1998/namespace"/>
    <ds:schemaRef ds:uri="2815a2ff-de20-49f2-8e34-d5439e88c46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88826EE-4D9B-4AEF-B9B0-2533CE6013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F8E490-C743-4DE7-A750-D57D56E841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93444c-41be-46e8-a9b4-13f1221a01e0"/>
    <ds:schemaRef ds:uri="2815a2ff-de20-49f2-8e34-d5439e88c4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59</TotalTime>
  <Words>252</Words>
  <Application>Microsoft Office PowerPoint</Application>
  <PresentationFormat>Panorámica</PresentationFormat>
  <Paragraphs>32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7" baseType="lpstr">
      <vt:lpstr>Franklin Gothic Book</vt:lpstr>
      <vt:lpstr>Recorte</vt:lpstr>
      <vt:lpstr>Talleres integrados III. Diagnóstico a primera vista</vt:lpstr>
      <vt:lpstr>Presentación del caso</vt:lpstr>
      <vt:lpstr>Presentación de PowerPoint</vt:lpstr>
      <vt:lpstr>Presentación de PowerPoint</vt:lpstr>
      <vt:lpstr>Pancreatitis aguda con probable origen biliar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Talleres integrados III. Diagnóstico a primera vista</dc:title>
  <dc:creator>Moral Herrero, Raul</dc:creator>
  <cp:lastModifiedBy>Moral Herrero, Raul</cp:lastModifiedBy>
  <cp:revision>3</cp:revision>
  <dcterms:created xsi:type="dcterms:W3CDTF">2020-02-27T14:07:44Z</dcterms:created>
  <dcterms:modified xsi:type="dcterms:W3CDTF">2020-02-27T15:12:49Z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0x0101002C5004D5A5EEC541BD5EDF6969C45A27</vt:lpwstr>
  </property>
</Properties>
</file>