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40"/>
  </p:normalViewPr>
  <p:slideViewPr>
    <p:cSldViewPr snapToGrid="0" snapToObjects="1">
      <p:cViewPr>
        <p:scale>
          <a:sx n="89" d="100"/>
          <a:sy n="89" d="100"/>
        </p:scale>
        <p:origin x="24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2/29/20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7200" dirty="0" smtClean="0"/>
              <a:t>Talleres integrados iii. Caso clínico interna</a:t>
            </a:r>
            <a:endParaRPr lang="es-ES_tradnl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513" y="4389120"/>
            <a:ext cx="8501061" cy="1511618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Nabil </a:t>
            </a:r>
            <a:r>
              <a:rPr lang="es-ES_tradnl" dirty="0" err="1" smtClean="0"/>
              <a:t>Slaoui</a:t>
            </a:r>
            <a:r>
              <a:rPr lang="es-ES_tradnl" dirty="0" smtClean="0"/>
              <a:t> </a:t>
            </a:r>
            <a:r>
              <a:rPr lang="es-ES_tradnl" dirty="0" err="1" smtClean="0"/>
              <a:t>Berezak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Hospital Universitario de San juan </a:t>
            </a:r>
          </a:p>
          <a:p>
            <a:r>
              <a:rPr lang="es-ES_tradnl" dirty="0" smtClean="0"/>
              <a:t>Aprobada por el Dr. Seguí</a:t>
            </a:r>
          </a:p>
          <a:p>
            <a:r>
              <a:rPr lang="es-ES_tradnl" dirty="0" smtClean="0"/>
              <a:t>2019/2020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Presentación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714500"/>
            <a:ext cx="10058400" cy="4700588"/>
          </a:xfrm>
        </p:spPr>
        <p:txBody>
          <a:bodyPr>
            <a:normAutofit/>
          </a:bodyPr>
          <a:lstStyle/>
          <a:p>
            <a:r>
              <a:rPr lang="es-ES_tradnl" dirty="0"/>
              <a:t>Varón de </a:t>
            </a:r>
            <a:r>
              <a:rPr lang="es-ES_tradnl" dirty="0" smtClean="0"/>
              <a:t>70 </a:t>
            </a:r>
            <a:r>
              <a:rPr lang="es-ES_tradnl" dirty="0" smtClean="0"/>
              <a:t>años, remitido por neurología por observar una masa a nivel mesentérico en PET-TAC realizado.</a:t>
            </a:r>
          </a:p>
          <a:p>
            <a:r>
              <a:rPr lang="es-ES_tradnl" dirty="0" smtClean="0"/>
              <a:t>Antecedentes</a:t>
            </a:r>
            <a:r>
              <a:rPr lang="es-ES_tradnl" dirty="0" smtClean="0"/>
              <a:t>: No RAM, No DM, HTA y </a:t>
            </a:r>
            <a:r>
              <a:rPr lang="es-ES_tradnl" dirty="0" smtClean="0"/>
              <a:t>DLP, </a:t>
            </a:r>
            <a:r>
              <a:rPr lang="es-ES_tradnl" dirty="0" smtClean="0"/>
              <a:t>fumador activo y hábito </a:t>
            </a:r>
            <a:r>
              <a:rPr lang="es-ES_tradnl" dirty="0" err="1" smtClean="0"/>
              <a:t>enólico</a:t>
            </a:r>
            <a:r>
              <a:rPr lang="es-ES_tradnl" dirty="0" smtClean="0"/>
              <a:t> (10,4 UBE). No toma ninguna medicación. </a:t>
            </a:r>
            <a:r>
              <a:rPr lang="es-ES_tradnl" dirty="0" err="1" smtClean="0"/>
              <a:t>Barthel</a:t>
            </a:r>
            <a:r>
              <a:rPr lang="es-ES_tradnl" dirty="0" smtClean="0"/>
              <a:t> de 20. </a:t>
            </a:r>
          </a:p>
          <a:p>
            <a:r>
              <a:rPr lang="es-ES_tradnl" dirty="0"/>
              <a:t>Exploración física: </a:t>
            </a:r>
            <a:r>
              <a:rPr lang="es-ES_tradnl" dirty="0" err="1"/>
              <a:t>Tª</a:t>
            </a:r>
            <a:r>
              <a:rPr lang="es-ES_tradnl" dirty="0"/>
              <a:t> </a:t>
            </a:r>
            <a:r>
              <a:rPr lang="es-ES_tradnl" dirty="0" smtClean="0"/>
              <a:t>36,2</a:t>
            </a:r>
            <a:r>
              <a:rPr lang="es-ES_tradnl" dirty="0"/>
              <a:t>; </a:t>
            </a:r>
            <a:r>
              <a:rPr lang="es-ES_tradnl" dirty="0" err="1"/>
              <a:t>Sat</a:t>
            </a:r>
            <a:r>
              <a:rPr lang="es-ES_tradnl" dirty="0"/>
              <a:t> O2 99%; TA </a:t>
            </a:r>
            <a:r>
              <a:rPr lang="es-ES_tradnl" dirty="0" smtClean="0"/>
              <a:t>123/92 </a:t>
            </a:r>
            <a:r>
              <a:rPr lang="es-ES_tradnl" dirty="0" err="1"/>
              <a:t>mmHg</a:t>
            </a:r>
            <a:r>
              <a:rPr lang="es-ES_tradnl" dirty="0"/>
              <a:t>. Buen estado general. </a:t>
            </a:r>
            <a:r>
              <a:rPr lang="es-ES_tradnl" dirty="0" smtClean="0"/>
              <a:t>AC: no palpitaciones ni soplos. </a:t>
            </a:r>
            <a:r>
              <a:rPr lang="es-ES_tradnl" dirty="0"/>
              <a:t>AP: MV globalmente disminuido. </a:t>
            </a:r>
            <a:r>
              <a:rPr lang="es-ES_tradnl" dirty="0" smtClean="0"/>
              <a:t>Ad: Abdomen </a:t>
            </a:r>
            <a:r>
              <a:rPr lang="es-ES_tradnl" dirty="0"/>
              <a:t>blando y </a:t>
            </a:r>
            <a:r>
              <a:rPr lang="es-ES_tradnl" dirty="0" err="1"/>
              <a:t>depresible</a:t>
            </a:r>
            <a:r>
              <a:rPr lang="es-ES_tradnl" dirty="0"/>
              <a:t>, sin masas ni </a:t>
            </a:r>
            <a:r>
              <a:rPr lang="es-ES_tradnl" dirty="0" err="1"/>
              <a:t>megalias</a:t>
            </a:r>
            <a:r>
              <a:rPr lang="es-ES_tradnl" dirty="0" smtClean="0"/>
              <a:t>. MMII</a:t>
            </a:r>
            <a:r>
              <a:rPr lang="es-ES_tradnl" dirty="0"/>
              <a:t>: no edemas ni signos de </a:t>
            </a:r>
            <a:r>
              <a:rPr lang="es-ES_tradnl" dirty="0" smtClean="0"/>
              <a:t>TVP</a:t>
            </a:r>
            <a:endParaRPr lang="es-ES_tradnl" dirty="0" smtClean="0"/>
          </a:p>
          <a:p>
            <a:r>
              <a:rPr lang="es-ES_tradnl" dirty="0" smtClean="0"/>
              <a:t>Pruebas: Serología negativa, </a:t>
            </a:r>
            <a:r>
              <a:rPr lang="es-ES_tradnl" dirty="0" err="1" smtClean="0"/>
              <a:t>citometria</a:t>
            </a:r>
            <a:r>
              <a:rPr lang="es-ES_tradnl" dirty="0" smtClean="0"/>
              <a:t> de flujo negativa. PET-TAC: </a:t>
            </a:r>
            <a:r>
              <a:rPr lang="es-ES_tradnl" dirty="0" smtClean="0">
                <a:solidFill>
                  <a:srgbClr val="FF0000"/>
                </a:solidFill>
              </a:rPr>
              <a:t>Se aprecia una masa a nivel de la </a:t>
            </a:r>
            <a:r>
              <a:rPr lang="es-ES_tradnl" dirty="0" err="1" smtClean="0">
                <a:solidFill>
                  <a:srgbClr val="FF0000"/>
                </a:solidFill>
              </a:rPr>
              <a:t>raiz</a:t>
            </a:r>
            <a:r>
              <a:rPr lang="es-ES_tradnl" dirty="0" smtClean="0">
                <a:solidFill>
                  <a:srgbClr val="FF0000"/>
                </a:solidFill>
              </a:rPr>
              <a:t> del mesenterio de 3,8 cm.</a:t>
            </a:r>
            <a:r>
              <a:rPr lang="es-ES_tradnl" dirty="0" smtClean="0"/>
              <a:t>  Se le realiza una biopsia por radiología intervencionista que se manda a anatomía patológica.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8" r="34204"/>
          <a:stretch/>
        </p:blipFill>
        <p:spPr>
          <a:xfrm>
            <a:off x="360363" y="1757363"/>
            <a:ext cx="6597274" cy="398621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5543550" y="1771650"/>
            <a:ext cx="357188" cy="134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328738" y="2057400"/>
            <a:ext cx="600075" cy="134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4643439" y="2886076"/>
            <a:ext cx="1657350" cy="971550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/>
          <p:cNvSpPr/>
          <p:nvPr/>
        </p:nvSpPr>
        <p:spPr>
          <a:xfrm>
            <a:off x="1294607" y="3114675"/>
            <a:ext cx="1657350" cy="971550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9" b="29606"/>
          <a:stretch/>
        </p:blipFill>
        <p:spPr>
          <a:xfrm>
            <a:off x="7354889" y="1757363"/>
            <a:ext cx="4275136" cy="38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DIAGNÓSTICO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Paniculitis mesentérica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8017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69</TotalTime>
  <Words>168</Words>
  <Application>Microsoft Macintosh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</vt:lpstr>
      <vt:lpstr>Rockwell</vt:lpstr>
      <vt:lpstr>Rockwell Condensed</vt:lpstr>
      <vt:lpstr>Rockwell Extra Bold</vt:lpstr>
      <vt:lpstr>Wingdings</vt:lpstr>
      <vt:lpstr>Tipo de madera</vt:lpstr>
      <vt:lpstr>Talleres integrados iii. Caso clínico interna</vt:lpstr>
      <vt:lpstr>Presentación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iii. Caso clínico interna</dc:title>
  <dc:creator>Nabil Slaoui Berezak</dc:creator>
  <cp:lastModifiedBy>Nabil Slaoui Berezak</cp:lastModifiedBy>
  <cp:revision>10</cp:revision>
  <dcterms:created xsi:type="dcterms:W3CDTF">2020-02-12T18:21:19Z</dcterms:created>
  <dcterms:modified xsi:type="dcterms:W3CDTF">2020-02-29T18:34:46Z</dcterms:modified>
</cp:coreProperties>
</file>