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4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38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35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30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9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37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26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5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0436267-FE84-4EFF-B891-06FA2311E04A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5C7E061-C4F0-4A49-92D7-8BD9EB47C7C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28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82" y="790926"/>
            <a:ext cx="8361229" cy="2098226"/>
          </a:xfrm>
        </p:spPr>
        <p:txBody>
          <a:bodyPr>
            <a:normAutofit/>
          </a:bodyPr>
          <a:lstStyle/>
          <a:p>
            <a:r>
              <a:rPr lang="es-ES" sz="5400" dirty="0" smtClean="0"/>
              <a:t>TALLERES INTEGRADOS III:</a:t>
            </a:r>
            <a:br>
              <a:rPr lang="es-ES" sz="5400" dirty="0" smtClean="0"/>
            </a:br>
            <a:r>
              <a:rPr lang="es-ES" sz="5400" dirty="0" smtClean="0"/>
              <a:t>NEUMOLOGÍA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00254" y="5029199"/>
            <a:ext cx="8132617" cy="159327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Lucía </a:t>
            </a:r>
            <a:r>
              <a:rPr lang="es-ES" sz="2000" dirty="0" err="1" smtClean="0">
                <a:solidFill>
                  <a:schemeClr val="bg1"/>
                </a:solidFill>
              </a:rPr>
              <a:t>Pelegrín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Durá</a:t>
            </a:r>
            <a:r>
              <a:rPr lang="es-ES" sz="2000" dirty="0" smtClean="0">
                <a:solidFill>
                  <a:schemeClr val="bg1"/>
                </a:solidFill>
              </a:rPr>
              <a:t> 2375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Hospital San Juan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Aprobado por Dr. Juan Manuel Arriero Marín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" y="5146072"/>
            <a:ext cx="407857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CLÍNICA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8" y="1853753"/>
            <a:ext cx="9673622" cy="47687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dirty="0" smtClean="0">
                <a:latin typeface="Candara Light" panose="020E0502030303020204" pitchFamily="34" charset="0"/>
              </a:rPr>
              <a:t>-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Mujer de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86 años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que acude a urgencias por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aumento progresivo de su disnea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habitual de 3-4 días de evolución hasta hacerse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de reposo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en el día de hoy. No fiebre ni sensación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distérmica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. No refiere aumento de su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ortopnea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habitual ni de los edemas de MMII crónicos. No dolor torácico ni palpitaciones. No otros síntomas añadidos.</a:t>
            </a:r>
          </a:p>
          <a:p>
            <a:pPr marL="0" indent="0" algn="just">
              <a:buNone/>
            </a:pPr>
            <a:r>
              <a:rPr lang="es-ES" sz="1600" i="1" dirty="0" smtClean="0">
                <a:latin typeface="Gadugi" panose="020B0502040204020203" pitchFamily="34" charset="0"/>
                <a:ea typeface="Gadugi" panose="020B0502040204020203" pitchFamily="34" charset="0"/>
              </a:rPr>
              <a:t>-Anamnesis: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No RAM. HTA, no DLM, no DM. Obesidad mórbida.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Cardiopatía hipertensiva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con disnea a medianos esfuerzos.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Ortopnea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de 2 almohadas y leves edemas crónicos en MMII. Sin seguimiento por Cardiología.  No broncopatías crónicas.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Gonartrosis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. No antecedentes quirúrgicos. Tratamiento habitual: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fentanilo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bisoprolol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s-ES" sz="1600" dirty="0" err="1">
                <a:latin typeface="Gadugi" panose="020B0502040204020203" pitchFamily="34" charset="0"/>
                <a:ea typeface="Gadugi" panose="020B0502040204020203" pitchFamily="34" charset="0"/>
              </a:rPr>
              <a:t>furoato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 de </a:t>
            </a:r>
            <a:r>
              <a:rPr lang="es-ES" sz="1600" dirty="0" err="1">
                <a:latin typeface="Gadugi" panose="020B0502040204020203" pitchFamily="34" charset="0"/>
                <a:ea typeface="Gadugi" panose="020B0502040204020203" pitchFamily="34" charset="0"/>
              </a:rPr>
              <a:t>fluticasona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 /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vilanterol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candesartán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. SB: No sale de casa.</a:t>
            </a:r>
          </a:p>
          <a:p>
            <a:pPr marL="0" indent="0" algn="just">
              <a:buNone/>
            </a:pPr>
            <a:r>
              <a:rPr lang="es-ES" sz="1600" i="1" dirty="0" smtClean="0">
                <a:latin typeface="Gadugi" panose="020B0502040204020203" pitchFamily="34" charset="0"/>
                <a:ea typeface="Gadugi" panose="020B0502040204020203" pitchFamily="34" charset="0"/>
              </a:rPr>
              <a:t>-Exploración física: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TA:115/73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mmHg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;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Tª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: 36.5ºC; FC:91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lat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/min; 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Sat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 O2: 79%.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Consciente y orientada. REG,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disneica y 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taquipneica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en reposo. AC: rítmica sin ruidos patológicos.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AP: murmullo vesicular globalmente disminuido. Sibilantes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finos al final de la espiración. </a:t>
            </a:r>
            <a:r>
              <a:rPr lang="es-ES" sz="1600" i="1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EEII: Edemas bilaterales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en 1/3 inferior con mínima fóvea y con pulsos presentes y simétricos, no signos de TVP.</a:t>
            </a:r>
          </a:p>
          <a:p>
            <a:pPr marL="0" indent="0" algn="just">
              <a:buNone/>
            </a:pP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s-ES" sz="1600" i="1" dirty="0" smtClean="0">
                <a:latin typeface="Gadugi" panose="020B0502040204020203" pitchFamily="34" charset="0"/>
                <a:ea typeface="Gadugi" panose="020B0502040204020203" pitchFamily="34" charset="0"/>
              </a:rPr>
              <a:t>Exploraciones complementarias: </a:t>
            </a:r>
            <a:r>
              <a:rPr lang="es-ES" sz="1600" u="sng" dirty="0" smtClean="0">
                <a:latin typeface="Gadugi" panose="020B0502040204020203" pitchFamily="34" charset="0"/>
                <a:ea typeface="Gadugi" panose="020B0502040204020203" pitchFamily="34" charset="0"/>
              </a:rPr>
              <a:t>ECG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sin alteraciones. </a:t>
            </a:r>
            <a:r>
              <a:rPr lang="es-ES" sz="1600" u="sng" dirty="0" smtClean="0">
                <a:latin typeface="Gadugi" panose="020B0502040204020203" pitchFamily="34" charset="0"/>
                <a:ea typeface="Gadugi" panose="020B0502040204020203" pitchFamily="34" charset="0"/>
              </a:rPr>
              <a:t>ASO: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dímero-D 5.205 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ng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mL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(0-500). </a:t>
            </a:r>
            <a:r>
              <a:rPr lang="es-ES" sz="1600" u="sng" dirty="0" smtClean="0">
                <a:latin typeface="Gadugi" panose="020B0502040204020203" pitchFamily="34" charset="0"/>
                <a:ea typeface="Gadugi" panose="020B0502040204020203" pitchFamily="34" charset="0"/>
              </a:rPr>
              <a:t>Gasometría arterial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pO2: 51,9 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mmHg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, pCO2: 49,9 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mmHg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pH:7,39.</a:t>
            </a:r>
          </a:p>
        </p:txBody>
      </p:sp>
    </p:spTree>
    <p:extLst>
      <p:ext uri="{BB962C8B-B14F-4D97-AF65-F5344CB8AC3E}">
        <p14:creationId xmlns:p14="http://schemas.microsoft.com/office/powerpoint/2010/main" val="176996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</a:t>
            </a:r>
            <a:r>
              <a:rPr lang="es-ES" sz="2000" dirty="0" smtClean="0"/>
              <a:t>X</a:t>
            </a:r>
            <a:r>
              <a:rPr lang="es-ES" dirty="0" smtClean="0"/>
              <a:t> Y TAC VASCULAR </a:t>
            </a:r>
            <a:r>
              <a:rPr lang="es-ES" dirty="0" err="1" smtClean="0"/>
              <a:t>tórAx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3552" r="24381" b="1716"/>
          <a:stretch/>
        </p:blipFill>
        <p:spPr>
          <a:xfrm>
            <a:off x="445924" y="1925781"/>
            <a:ext cx="5363300" cy="4932219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1084" r="26171" b="-4933"/>
          <a:stretch/>
        </p:blipFill>
        <p:spPr>
          <a:xfrm>
            <a:off x="5957454" y="1925781"/>
            <a:ext cx="5805055" cy="5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TAC VASCULAR TÓRAX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63" r="21875" b="752"/>
          <a:stretch/>
        </p:blipFill>
        <p:spPr>
          <a:xfrm>
            <a:off x="471054" y="1981200"/>
            <a:ext cx="5375563" cy="4641272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634" r="20935" b="1314"/>
          <a:stretch/>
        </p:blipFill>
        <p:spPr>
          <a:xfrm>
            <a:off x="6068291" y="1981200"/>
            <a:ext cx="5721927" cy="46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DIAGNÓSTICO</a:t>
            </a:r>
            <a:r>
              <a:rPr lang="es-ES" sz="4000" dirty="0" smtClean="0"/>
              <a:t>: </a:t>
            </a:r>
            <a:br>
              <a:rPr lang="es-ES" sz="4000" dirty="0" smtClean="0"/>
            </a:br>
            <a:r>
              <a:rPr lang="es-ES" sz="4000" dirty="0" smtClean="0"/>
              <a:t>TEP BILATERAL Y EDEMA DE PULMÓN</a:t>
            </a:r>
            <a:endParaRPr lang="es-ES" sz="40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1192" y="1814945"/>
            <a:ext cx="11029615" cy="5043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DESCRIPCIÓN PRUEBAS IMAGEN:</a:t>
            </a:r>
          </a:p>
          <a:p>
            <a:pPr marL="0" indent="0" algn="just">
              <a:buNone/>
            </a:pP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-RX TÓRAX: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Cardiomegalia marcada. Hilios congestivos.</a:t>
            </a:r>
          </a:p>
          <a:p>
            <a:pPr marL="0" indent="0" algn="just">
              <a:buNone/>
            </a:pP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-TAC VASCULAR TÓRAX:</a:t>
            </a:r>
          </a:p>
          <a:p>
            <a:pPr algn="just"/>
            <a:r>
              <a:rPr lang="es-ES" sz="1600" u="sng" dirty="0" smtClean="0">
                <a:latin typeface="Gadugi" panose="020B0502040204020203" pitchFamily="34" charset="0"/>
                <a:ea typeface="Gadugi" panose="020B0502040204020203" pitchFamily="34" charset="0"/>
              </a:rPr>
              <a:t>Parénquima: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Engrosamiento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difuso 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de septos </a:t>
            </a:r>
            <a:r>
              <a:rPr lang="es-ES" sz="16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interlobulillares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en 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bases 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pulmonares 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y áreas con patrón en </a:t>
            </a:r>
            <a:r>
              <a:rPr lang="es-ES" sz="1600" b="1" dirty="0">
                <a:latin typeface="Gadugi" panose="020B0502040204020203" pitchFamily="34" charset="0"/>
                <a:ea typeface="Gadugi" panose="020B0502040204020203" pitchFamily="34" charset="0"/>
              </a:rPr>
              <a:t>vidrio deslustrado. 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Hallazgos que podrían estar en relación con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edema </a:t>
            </a:r>
            <a:r>
              <a:rPr lang="es-ES" sz="1600" b="1" dirty="0">
                <a:latin typeface="Gadugi" panose="020B0502040204020203" pitchFamily="34" charset="0"/>
                <a:ea typeface="Gadugi" panose="020B0502040204020203" pitchFamily="34" charset="0"/>
              </a:rPr>
              <a:t>pulmonar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algn="just"/>
            <a:r>
              <a:rPr lang="es-ES" sz="1600" u="sng" dirty="0" smtClean="0">
                <a:latin typeface="Gadugi" panose="020B0502040204020203" pitchFamily="34" charset="0"/>
                <a:ea typeface="Gadugi" panose="020B0502040204020203" pitchFamily="34" charset="0"/>
              </a:rPr>
              <a:t>Vascularización: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Defectos </a:t>
            </a:r>
            <a:r>
              <a:rPr lang="es-ES" sz="1600" b="1" dirty="0">
                <a:latin typeface="Gadugi" panose="020B0502040204020203" pitchFamily="34" charset="0"/>
                <a:ea typeface="Gadugi" panose="020B0502040204020203" pitchFamily="34" charset="0"/>
              </a:rPr>
              <a:t>de repleción 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que afectan a la </a:t>
            </a:r>
            <a:r>
              <a:rPr lang="es-ES" sz="1600" b="1" dirty="0">
                <a:latin typeface="Gadugi" panose="020B0502040204020203" pitchFamily="34" charset="0"/>
                <a:ea typeface="Gadugi" panose="020B0502040204020203" pitchFamily="34" charset="0"/>
              </a:rPr>
              <a:t>arteria pulmonar principal </a:t>
            </a:r>
            <a:r>
              <a:rPr lang="es-ES" sz="16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derecha y a </a:t>
            </a:r>
            <a:r>
              <a:rPr lang="es-ES" sz="1600" b="1" dirty="0">
                <a:latin typeface="Gadugi" panose="020B0502040204020203" pitchFamily="34" charset="0"/>
                <a:ea typeface="Gadugi" panose="020B0502040204020203" pitchFamily="34" charset="0"/>
              </a:rPr>
              <a:t>la arteria para la </a:t>
            </a:r>
            <a:r>
              <a:rPr lang="es-ES" sz="1600" b="1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língula</a:t>
            </a:r>
            <a:r>
              <a:rPr lang="es-ES" sz="1600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  <a:r>
              <a:rPr lang="es-ES" sz="1600" dirty="0" smtClean="0">
                <a:latin typeface="Gadugi" panose="020B0502040204020203" pitchFamily="34" charset="0"/>
                <a:ea typeface="Gadugi" panose="020B0502040204020203" pitchFamily="34" charset="0"/>
              </a:rPr>
              <a:t>  TEP bilateral.</a:t>
            </a:r>
            <a:endParaRPr lang="es-ES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just">
              <a:buNone/>
            </a:pPr>
            <a:endParaRPr lang="es-ES" sz="1600" dirty="0" smtClean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just">
              <a:buNone/>
            </a:pPr>
            <a:r>
              <a:rPr lang="es-ES" sz="1600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DIAGNÓSTICO: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-TEP </a:t>
            </a:r>
            <a:r>
              <a:rPr lang="es-ES" sz="1600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bilateral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s-ES" sz="1600" b="1" dirty="0" smtClean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Edema pulmonar</a:t>
            </a:r>
            <a:endParaRPr lang="es-ES" sz="1600" b="1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058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76</TotalTime>
  <Words>352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Candara Light</vt:lpstr>
      <vt:lpstr>Gadugi</vt:lpstr>
      <vt:lpstr>Gill Sans MT</vt:lpstr>
      <vt:lpstr>Wingdings 2</vt:lpstr>
      <vt:lpstr>Dividendo</vt:lpstr>
      <vt:lpstr>TALLERES INTEGRADOS III: NEUMOLOGÍA</vt:lpstr>
      <vt:lpstr>HISTORIA CLÍNICA</vt:lpstr>
      <vt:lpstr>RX Y TAC VASCULAR tórAx</vt:lpstr>
      <vt:lpstr>TAC VASCULAR TÓRAX</vt:lpstr>
      <vt:lpstr>DIAGNÓSTICO:  TEP BILATERAL Y EDEMA DE PULMÓN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NEUMOLOGÍA</dc:title>
  <dc:creator>LOCOLOCOLOCO12356@outlook.es</dc:creator>
  <cp:lastModifiedBy>LOCOLOCOLOCO12356@outlook.es</cp:lastModifiedBy>
  <cp:revision>10</cp:revision>
  <dcterms:created xsi:type="dcterms:W3CDTF">2020-02-19T19:22:05Z</dcterms:created>
  <dcterms:modified xsi:type="dcterms:W3CDTF">2020-02-22T11:27:11Z</dcterms:modified>
</cp:coreProperties>
</file>