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7"/>
    <p:restoredTop sz="94674"/>
  </p:normalViewPr>
  <p:slideViewPr>
    <p:cSldViewPr snapToGrid="0" snapToObjects="1">
      <p:cViewPr varScale="1">
        <p:scale>
          <a:sx n="120" d="100"/>
          <a:sy n="120" d="100"/>
        </p:scale>
        <p:origin x="21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3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2/13/20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7200" dirty="0" smtClean="0"/>
              <a:t>Talleres integrados iii. Caso clínico </a:t>
            </a:r>
            <a:r>
              <a:rPr lang="es-ES_tradnl" sz="7200" dirty="0" err="1" smtClean="0"/>
              <a:t>CardiologíA</a:t>
            </a:r>
            <a:endParaRPr lang="es-ES_tradnl" sz="7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71513" y="4389120"/>
            <a:ext cx="8501061" cy="1511618"/>
          </a:xfrm>
        </p:spPr>
        <p:txBody>
          <a:bodyPr>
            <a:normAutofit fontScale="92500" lnSpcReduction="20000"/>
          </a:bodyPr>
          <a:lstStyle/>
          <a:p>
            <a:r>
              <a:rPr lang="es-ES_tradnl" dirty="0" smtClean="0"/>
              <a:t>Nabil </a:t>
            </a:r>
            <a:r>
              <a:rPr lang="es-ES_tradnl" dirty="0" err="1" smtClean="0"/>
              <a:t>Slaoui</a:t>
            </a:r>
            <a:r>
              <a:rPr lang="es-ES_tradnl" dirty="0" smtClean="0"/>
              <a:t> </a:t>
            </a:r>
            <a:r>
              <a:rPr lang="es-ES_tradnl" dirty="0" err="1" smtClean="0"/>
              <a:t>Berezak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Hospital Universitario de San juan </a:t>
            </a:r>
          </a:p>
          <a:p>
            <a:r>
              <a:rPr lang="es-ES_tradnl" dirty="0" smtClean="0"/>
              <a:t>Aprobada por el Dr. </a:t>
            </a:r>
            <a:r>
              <a:rPr lang="es-ES_tradnl" dirty="0" err="1" smtClean="0"/>
              <a:t>Bertomeu</a:t>
            </a:r>
            <a:endParaRPr lang="es-ES_tradnl" dirty="0" smtClean="0"/>
          </a:p>
          <a:p>
            <a:r>
              <a:rPr lang="es-ES_tradnl" dirty="0" smtClean="0"/>
              <a:t>2019/2020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Presentación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69848" y="1714500"/>
            <a:ext cx="10058400" cy="4700588"/>
          </a:xfrm>
        </p:spPr>
        <p:txBody>
          <a:bodyPr>
            <a:normAutofit/>
          </a:bodyPr>
          <a:lstStyle/>
          <a:p>
            <a:r>
              <a:rPr lang="es-ES_tradnl" dirty="0" smtClean="0"/>
              <a:t>Mujer de </a:t>
            </a:r>
            <a:r>
              <a:rPr lang="es-ES_tradnl" dirty="0" smtClean="0"/>
              <a:t>84</a:t>
            </a:r>
            <a:r>
              <a:rPr lang="es-ES_tradnl" dirty="0" smtClean="0"/>
              <a:t> </a:t>
            </a:r>
            <a:r>
              <a:rPr lang="es-ES_tradnl" dirty="0" smtClean="0"/>
              <a:t>años que acude a urgencias </a:t>
            </a:r>
            <a:r>
              <a:rPr lang="es-ES_tradnl" dirty="0" smtClean="0"/>
              <a:t>por presentar dolor diario precordial opresivo y una disnea de varios min que cede con un spray de </a:t>
            </a:r>
            <a:r>
              <a:rPr lang="es-ES_tradnl" dirty="0" smtClean="0">
                <a:solidFill>
                  <a:srgbClr val="FF0000"/>
                </a:solidFill>
              </a:rPr>
              <a:t>NTG</a:t>
            </a:r>
            <a:r>
              <a:rPr lang="es-ES_tradnl" dirty="0" smtClean="0"/>
              <a:t>. Manifiesta que en los últimos 2 días el dolor no cede y se hace </a:t>
            </a:r>
            <a:r>
              <a:rPr lang="es-ES_tradnl" dirty="0" smtClean="0">
                <a:solidFill>
                  <a:srgbClr val="FF0000"/>
                </a:solidFill>
              </a:rPr>
              <a:t>más opresivo</a:t>
            </a:r>
            <a:r>
              <a:rPr lang="es-ES_tradnl" dirty="0" smtClean="0"/>
              <a:t>.</a:t>
            </a:r>
            <a:endParaRPr lang="es-ES_tradnl" dirty="0" smtClean="0"/>
          </a:p>
          <a:p>
            <a:r>
              <a:rPr lang="es-ES_tradnl" dirty="0" smtClean="0"/>
              <a:t>Antecedentes: </a:t>
            </a:r>
            <a:r>
              <a:rPr lang="es-ES_tradnl" dirty="0" smtClean="0"/>
              <a:t>No </a:t>
            </a:r>
            <a:r>
              <a:rPr lang="es-ES_tradnl" dirty="0" smtClean="0"/>
              <a:t>RAM , DM 2, </a:t>
            </a:r>
            <a:r>
              <a:rPr lang="es-ES_tradnl" dirty="0" smtClean="0"/>
              <a:t>obesidad, HTA y DLP. No fuma ni bebe. </a:t>
            </a:r>
            <a:r>
              <a:rPr lang="es-ES_tradnl" dirty="0" smtClean="0"/>
              <a:t>IAM con </a:t>
            </a:r>
            <a:r>
              <a:rPr lang="es-ES_tradnl" dirty="0" err="1" smtClean="0"/>
              <a:t>Stent</a:t>
            </a:r>
            <a:r>
              <a:rPr lang="es-ES_tradnl" dirty="0" smtClean="0"/>
              <a:t>, Angina inestable, IC con FEV conservada, enfermedad de pequeño vaso, SAOS, pólipos intestinales, IRC, NYHA III/IV.</a:t>
            </a:r>
          </a:p>
          <a:p>
            <a:r>
              <a:rPr lang="es-ES_tradnl" dirty="0" smtClean="0"/>
              <a:t>Tratamiento</a:t>
            </a:r>
            <a:r>
              <a:rPr lang="es-ES_tradnl" dirty="0" smtClean="0"/>
              <a:t>: </a:t>
            </a:r>
            <a:r>
              <a:rPr lang="es-ES_tradnl" dirty="0" err="1" smtClean="0"/>
              <a:t>Adiro</a:t>
            </a:r>
            <a:r>
              <a:rPr lang="es-ES_tradnl" dirty="0" smtClean="0"/>
              <a:t>, </a:t>
            </a:r>
            <a:r>
              <a:rPr lang="es-ES_tradnl" dirty="0" err="1" smtClean="0"/>
              <a:t>Ticagrelor</a:t>
            </a:r>
            <a:r>
              <a:rPr lang="es-ES_tradnl" dirty="0" smtClean="0"/>
              <a:t>, </a:t>
            </a:r>
            <a:r>
              <a:rPr lang="es-ES_tradnl" dirty="0" err="1" smtClean="0"/>
              <a:t>Anagastra</a:t>
            </a:r>
            <a:r>
              <a:rPr lang="es-ES_tradnl" dirty="0" smtClean="0"/>
              <a:t>, </a:t>
            </a:r>
            <a:r>
              <a:rPr lang="es-ES_tradnl" dirty="0" err="1" smtClean="0"/>
              <a:t>Carvedilol</a:t>
            </a:r>
            <a:r>
              <a:rPr lang="es-ES_tradnl" dirty="0" smtClean="0"/>
              <a:t>, </a:t>
            </a:r>
            <a:r>
              <a:rPr lang="es-ES_tradnl" dirty="0" err="1" smtClean="0"/>
              <a:t>Minitran</a:t>
            </a:r>
            <a:r>
              <a:rPr lang="es-ES_tradnl" dirty="0" smtClean="0"/>
              <a:t>, </a:t>
            </a:r>
            <a:r>
              <a:rPr lang="es-ES_tradnl" dirty="0" err="1" smtClean="0"/>
              <a:t>Ranexa</a:t>
            </a:r>
            <a:r>
              <a:rPr lang="es-ES_tradnl" dirty="0" smtClean="0"/>
              <a:t>, </a:t>
            </a:r>
            <a:r>
              <a:rPr lang="es-ES_tradnl" dirty="0" err="1" smtClean="0"/>
              <a:t>Losartan</a:t>
            </a:r>
            <a:r>
              <a:rPr lang="es-ES_tradnl" dirty="0" smtClean="0"/>
              <a:t>, </a:t>
            </a:r>
            <a:r>
              <a:rPr lang="es-ES_tradnl" dirty="0" err="1" smtClean="0"/>
              <a:t>Seguril</a:t>
            </a:r>
            <a:r>
              <a:rPr lang="es-ES_tradnl" dirty="0" smtClean="0"/>
              <a:t>, </a:t>
            </a:r>
            <a:r>
              <a:rPr lang="es-ES_tradnl" dirty="0" err="1" smtClean="0"/>
              <a:t>Atorvastatina</a:t>
            </a:r>
            <a:r>
              <a:rPr lang="es-ES_tradnl" dirty="0" smtClean="0"/>
              <a:t>, Insulina, </a:t>
            </a:r>
            <a:r>
              <a:rPr lang="es-ES_tradnl" dirty="0" err="1" smtClean="0"/>
              <a:t>Diazepam</a:t>
            </a:r>
            <a:r>
              <a:rPr lang="es-ES_tradnl" dirty="0" smtClean="0"/>
              <a:t>.</a:t>
            </a:r>
            <a:endParaRPr lang="es-ES_tradnl" dirty="0" smtClean="0"/>
          </a:p>
          <a:p>
            <a:r>
              <a:rPr lang="es-ES_tradnl" dirty="0"/>
              <a:t>Exploración física: </a:t>
            </a:r>
            <a:r>
              <a:rPr lang="es-ES_tradnl" dirty="0" err="1"/>
              <a:t>Tª</a:t>
            </a:r>
            <a:r>
              <a:rPr lang="es-ES_tradnl" dirty="0"/>
              <a:t> </a:t>
            </a:r>
            <a:r>
              <a:rPr lang="es-ES_tradnl" dirty="0" smtClean="0"/>
              <a:t>36,5; </a:t>
            </a:r>
            <a:r>
              <a:rPr lang="es-ES_tradnl" dirty="0" err="1"/>
              <a:t>Sat</a:t>
            </a:r>
            <a:r>
              <a:rPr lang="es-ES_tradnl" dirty="0"/>
              <a:t> O2 99%; TA </a:t>
            </a:r>
            <a:r>
              <a:rPr lang="es-ES_tradnl" dirty="0" smtClean="0"/>
              <a:t>143/82 </a:t>
            </a:r>
            <a:r>
              <a:rPr lang="es-ES_tradnl" dirty="0" err="1" smtClean="0"/>
              <a:t>mmHg</a:t>
            </a:r>
            <a:r>
              <a:rPr lang="es-ES_tradnl" dirty="0" smtClean="0"/>
              <a:t>, </a:t>
            </a:r>
            <a:r>
              <a:rPr lang="es-ES_tradnl" dirty="0"/>
              <a:t> </a:t>
            </a:r>
            <a:r>
              <a:rPr lang="es-ES_tradnl" dirty="0" smtClean="0"/>
              <a:t>95 LPM. Buen </a:t>
            </a:r>
            <a:r>
              <a:rPr lang="es-ES_tradnl" dirty="0"/>
              <a:t>estado </a:t>
            </a:r>
            <a:r>
              <a:rPr lang="es-ES_tradnl" dirty="0" smtClean="0"/>
              <a:t>general. AC: tonos arrítmicos. No soplos ni roces. AP: </a:t>
            </a:r>
            <a:r>
              <a:rPr lang="es-ES_tradnl" dirty="0" err="1" smtClean="0"/>
              <a:t>mvc</a:t>
            </a:r>
            <a:r>
              <a:rPr lang="es-ES_tradnl" dirty="0" smtClean="0"/>
              <a:t>, sin ruidos añadidos. </a:t>
            </a:r>
            <a:r>
              <a:rPr lang="es-ES_tradnl" dirty="0" smtClean="0"/>
              <a:t>Abdomen </a:t>
            </a:r>
            <a:r>
              <a:rPr lang="es-ES_tradnl" dirty="0"/>
              <a:t>blando y </a:t>
            </a:r>
            <a:r>
              <a:rPr lang="es-ES_tradnl" dirty="0" err="1"/>
              <a:t>depresible</a:t>
            </a:r>
            <a:r>
              <a:rPr lang="es-ES_tradnl" dirty="0"/>
              <a:t>, sin masas ni </a:t>
            </a:r>
            <a:r>
              <a:rPr lang="es-ES_tradnl" dirty="0" err="1" smtClean="0"/>
              <a:t>megalias</a:t>
            </a:r>
            <a:r>
              <a:rPr lang="es-ES_tradnl" dirty="0" smtClean="0"/>
              <a:t>. EEII: no hallazgos </a:t>
            </a:r>
            <a:r>
              <a:rPr lang="es-ES_tradnl" dirty="0" smtClean="0"/>
              <a:t>patológicos.</a:t>
            </a:r>
            <a:endParaRPr lang="es-ES_tradnl" dirty="0" smtClean="0"/>
          </a:p>
          <a:p>
            <a:r>
              <a:rPr lang="es-ES_tradnl" dirty="0" smtClean="0"/>
              <a:t>Pruebas complementarias: ECG de 12 </a:t>
            </a:r>
            <a:r>
              <a:rPr lang="es-ES_tradnl" dirty="0" smtClean="0"/>
              <a:t>derivaciones, </a:t>
            </a:r>
            <a:r>
              <a:rPr lang="es-ES_tradnl" dirty="0" err="1" smtClean="0"/>
              <a:t>Troponina</a:t>
            </a:r>
            <a:r>
              <a:rPr lang="es-ES_tradnl" dirty="0" smtClean="0"/>
              <a:t> I </a:t>
            </a:r>
            <a:r>
              <a:rPr lang="es-ES_tradnl" dirty="0" smtClean="0">
                <a:solidFill>
                  <a:srgbClr val="FF0000"/>
                </a:solidFill>
              </a:rPr>
              <a:t>1,881 (0,00-0,06)</a:t>
            </a:r>
            <a:r>
              <a:rPr lang="es-ES_tradnl" dirty="0" smtClean="0"/>
              <a:t>.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2737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8300"/>
            <a:ext cx="12192000" cy="6114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DIAGNÓSTICO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SCASEST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180179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96</TotalTime>
  <Words>209</Words>
  <Application>Microsoft Macintosh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Calibri</vt:lpstr>
      <vt:lpstr>Rockwell</vt:lpstr>
      <vt:lpstr>Rockwell Condensed</vt:lpstr>
      <vt:lpstr>Rockwell Extra Bold</vt:lpstr>
      <vt:lpstr>Wingdings</vt:lpstr>
      <vt:lpstr>Tipo de madera</vt:lpstr>
      <vt:lpstr>Talleres integrados iii. Caso clínico CardiologíA</vt:lpstr>
      <vt:lpstr>Presentación</vt:lpstr>
      <vt:lpstr>Presentación de PowerPoint</vt:lpstr>
      <vt:lpstr>DIAGNÓSTICO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iii. Caso clínico interna</dc:title>
  <dc:creator>Nabil Slaoui Berezak</dc:creator>
  <cp:lastModifiedBy>Nabil Slaoui Berezak</cp:lastModifiedBy>
  <cp:revision>10</cp:revision>
  <dcterms:created xsi:type="dcterms:W3CDTF">2020-02-12T18:21:19Z</dcterms:created>
  <dcterms:modified xsi:type="dcterms:W3CDTF">2020-02-13T18:39:33Z</dcterms:modified>
</cp:coreProperties>
</file>