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0791-EBDB-4B71-92B0-6AF0D0FAB35F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B4C248B9-4F1D-498B-A8B1-758EE3EA1063}" type="slidenum">
              <a:rPr lang="es-ES" smtClean="0"/>
              <a:t>‹Nº›</a:t>
            </a:fld>
            <a:endParaRPr lang="es-E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97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0791-EBDB-4B71-92B0-6AF0D0FAB35F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248B9-4F1D-498B-A8B1-758EE3EA10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2644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0791-EBDB-4B71-92B0-6AF0D0FAB35F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248B9-4F1D-498B-A8B1-758EE3EA10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8511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0791-EBDB-4B71-92B0-6AF0D0FAB35F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248B9-4F1D-498B-A8B1-758EE3EA1063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800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0791-EBDB-4B71-92B0-6AF0D0FAB35F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248B9-4F1D-498B-A8B1-758EE3EA10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6876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0791-EBDB-4B71-92B0-6AF0D0FAB35F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248B9-4F1D-498B-A8B1-758EE3EA1063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1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0791-EBDB-4B71-92B0-6AF0D0FAB35F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248B9-4F1D-498B-A8B1-758EE3EA10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3192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0791-EBDB-4B71-92B0-6AF0D0FAB35F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248B9-4F1D-498B-A8B1-758EE3EA1063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53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0791-EBDB-4B71-92B0-6AF0D0FAB35F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248B9-4F1D-498B-A8B1-758EE3EA10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6681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0791-EBDB-4B71-92B0-6AF0D0FAB35F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248B9-4F1D-498B-A8B1-758EE3EA10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4447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0791-EBDB-4B71-92B0-6AF0D0FAB35F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248B9-4F1D-498B-A8B1-758EE3EA10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9835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94E0791-EBDB-4B71-92B0-6AF0D0FAB35F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248B9-4F1D-498B-A8B1-758EE3EA1063}" type="slidenum">
              <a:rPr lang="es-ES" smtClean="0"/>
              <a:t>‹Nº›</a:t>
            </a:fld>
            <a:endParaRPr lang="es-E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319719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73C69C-99BA-432F-BA2D-4E07AFEB70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4184" y="3728801"/>
            <a:ext cx="7665179" cy="1023081"/>
          </a:xfrm>
        </p:spPr>
        <p:txBody>
          <a:bodyPr/>
          <a:lstStyle/>
          <a:p>
            <a:r>
              <a:rPr lang="es-ES" dirty="0"/>
              <a:t>Diagnóstico a 1ª vista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B535BF-7248-4E6A-9619-77B9553C9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4184" y="5085417"/>
            <a:ext cx="7452888" cy="1139252"/>
          </a:xfrm>
        </p:spPr>
        <p:txBody>
          <a:bodyPr>
            <a:normAutofit fontScale="85000" lnSpcReduction="20000"/>
          </a:bodyPr>
          <a:lstStyle/>
          <a:p>
            <a:r>
              <a:rPr lang="es-ES" dirty="0"/>
              <a:t>Servicio de Neumología del HGUA.</a:t>
            </a:r>
          </a:p>
          <a:p>
            <a:r>
              <a:rPr lang="es-ES" dirty="0"/>
              <a:t>Nalia Domínguez Lirón. </a:t>
            </a:r>
            <a:r>
              <a:rPr lang="es-ES" dirty="0" err="1"/>
              <a:t>Nº</a:t>
            </a:r>
            <a:r>
              <a:rPr lang="es-ES" dirty="0"/>
              <a:t> </a:t>
            </a:r>
            <a:r>
              <a:rPr lang="es-ES" dirty="0" err="1"/>
              <a:t>Exp</a:t>
            </a:r>
            <a:r>
              <a:rPr lang="es-ES" dirty="0"/>
              <a:t>: 2324</a:t>
            </a:r>
          </a:p>
          <a:p>
            <a:r>
              <a:rPr lang="es-ES" dirty="0"/>
              <a:t>Supervisado por: dra. Esteban //Aprobado por: dra. Raquel García </a:t>
            </a:r>
            <a:r>
              <a:rPr lang="es-ES" dirty="0" err="1"/>
              <a:t>Sevila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79220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14C9BA-960A-4C5A-B42B-AF210D223A9F}"/>
              </a:ext>
            </a:extLst>
          </p:cNvPr>
          <p:cNvSpPr txBox="1">
            <a:spLocks/>
          </p:cNvSpPr>
          <p:nvPr/>
        </p:nvSpPr>
        <p:spPr>
          <a:xfrm>
            <a:off x="1109273" y="271885"/>
            <a:ext cx="7958331" cy="1077229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800" dirty="0"/>
              <a:t>RESUMEN DEL CASO: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C01A4CB-F4DF-4BD0-8293-40A0FDC04E9B}"/>
              </a:ext>
            </a:extLst>
          </p:cNvPr>
          <p:cNvSpPr txBox="1"/>
          <p:nvPr/>
        </p:nvSpPr>
        <p:spPr>
          <a:xfrm>
            <a:off x="1109273" y="810500"/>
            <a:ext cx="9518754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u="sng" dirty="0"/>
              <a:t>Enfermedad actual:</a:t>
            </a:r>
            <a:endParaRPr lang="es-ES" dirty="0"/>
          </a:p>
          <a:p>
            <a:r>
              <a:rPr lang="es-ES" dirty="0"/>
              <a:t>Mujer de 60 años que acude a Urgencias por </a:t>
            </a:r>
            <a:r>
              <a:rPr lang="es-ES" b="1" dirty="0"/>
              <a:t>disnea</a:t>
            </a:r>
            <a:r>
              <a:rPr lang="es-ES" dirty="0"/>
              <a:t> de pequeños esfuerzos, tos con </a:t>
            </a:r>
            <a:r>
              <a:rPr lang="es-ES" b="1" dirty="0"/>
              <a:t>escasa expectoración hemoptoica</a:t>
            </a:r>
            <a:r>
              <a:rPr lang="es-ES" dirty="0"/>
              <a:t> y </a:t>
            </a:r>
            <a:r>
              <a:rPr lang="es-ES" b="1" dirty="0" err="1"/>
              <a:t>autoescucha</a:t>
            </a:r>
            <a:r>
              <a:rPr lang="es-ES" b="1" dirty="0"/>
              <a:t> de ruidos</a:t>
            </a:r>
            <a:r>
              <a:rPr lang="es-ES" dirty="0"/>
              <a:t> respiratorios de 5 días de evolución, sin mejoría con uso de broncodilatadores inhalados pautados por su MAP (</a:t>
            </a:r>
            <a:r>
              <a:rPr lang="es-ES" dirty="0" err="1"/>
              <a:t>ventolín</a:t>
            </a:r>
            <a:r>
              <a:rPr lang="es-ES" dirty="0"/>
              <a:t> y </a:t>
            </a:r>
            <a:r>
              <a:rPr lang="es-ES" dirty="0" err="1"/>
              <a:t>atrovent</a:t>
            </a:r>
            <a:r>
              <a:rPr lang="es-ES" dirty="0"/>
              <a:t>). El día antes de acudir a urgencias refiere disnea en reposo, </a:t>
            </a:r>
            <a:r>
              <a:rPr lang="es-ES" b="1" dirty="0"/>
              <a:t>dolor pleurítico</a:t>
            </a:r>
            <a:r>
              <a:rPr lang="es-ES" dirty="0"/>
              <a:t> en hemitórax izquierdo y ortopnea. Sin fiebre.</a:t>
            </a:r>
          </a:p>
          <a:p>
            <a:endParaRPr lang="es-ES" b="1" i="1" u="sng" dirty="0"/>
          </a:p>
          <a:p>
            <a:r>
              <a:rPr lang="es-ES" b="1" i="1" u="sng" dirty="0"/>
              <a:t>Antecedentes personales:</a:t>
            </a:r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dirty="0"/>
              <a:t>Alergia al </a:t>
            </a:r>
            <a:r>
              <a:rPr lang="es-ES" dirty="0" err="1"/>
              <a:t>Nolotil</a:t>
            </a:r>
            <a:r>
              <a:rPr lang="es-ES" dirty="0"/>
              <a:t> y al contraste yodado.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b="1" dirty="0" err="1"/>
              <a:t>Ex-fumadora</a:t>
            </a:r>
            <a:r>
              <a:rPr lang="es-ES" dirty="0"/>
              <a:t> desde 2015, con un consumo tabáquico acumulado de 40 años-paquete.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dirty="0"/>
              <a:t>Antecedentes médicos no relevantes para el caso.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dirty="0"/>
              <a:t>Antecedentes quirúrgicos: </a:t>
            </a:r>
            <a:r>
              <a:rPr lang="es-ES" b="1" dirty="0"/>
              <a:t>adenocarcinoma</a:t>
            </a:r>
            <a:r>
              <a:rPr lang="es-ES" dirty="0"/>
              <a:t> de pulmón con resección del </a:t>
            </a:r>
            <a:r>
              <a:rPr lang="es-ES" b="1" dirty="0"/>
              <a:t>lóbulo inferior izquierdo </a:t>
            </a:r>
            <a:r>
              <a:rPr lang="es-ES" dirty="0"/>
              <a:t>mediante VATS en remisión completa desde julio de </a:t>
            </a:r>
            <a:r>
              <a:rPr lang="es-ES" b="1" dirty="0"/>
              <a:t>2015</a:t>
            </a:r>
            <a:r>
              <a:rPr lang="es-ES" dirty="0"/>
              <a:t>.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dirty="0"/>
          </a:p>
          <a:p>
            <a:r>
              <a:rPr lang="es-ES" b="1" i="1" u="sng" dirty="0"/>
              <a:t>Exploración (destaca):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Constantes</a:t>
            </a:r>
            <a:r>
              <a:rPr lang="en-US" dirty="0"/>
              <a:t>:  Tª36,9 ºC; TA 141/84 mmHg; FC 92 </a:t>
            </a:r>
            <a:r>
              <a:rPr lang="en-US" dirty="0" err="1"/>
              <a:t>lat</a:t>
            </a:r>
            <a:r>
              <a:rPr lang="en-US" dirty="0"/>
              <a:t>/min; SatO2: 88 % </a:t>
            </a:r>
            <a:r>
              <a:rPr lang="en-US" dirty="0" err="1"/>
              <a:t>respirando</a:t>
            </a:r>
            <a:r>
              <a:rPr lang="en-US" dirty="0"/>
              <a:t> </a:t>
            </a:r>
            <a:r>
              <a:rPr lang="en-US" dirty="0" err="1"/>
              <a:t>aire</a:t>
            </a:r>
            <a:r>
              <a:rPr lang="en-US" dirty="0"/>
              <a:t> </a:t>
            </a:r>
            <a:r>
              <a:rPr lang="en-US" dirty="0" err="1"/>
              <a:t>ambiente</a:t>
            </a:r>
            <a:r>
              <a:rPr lang="en-US" dirty="0"/>
              <a:t> (FiO2 0,21).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Auscultación pulmonar: hipoventilación en todo el hemitórax izquierdo.</a:t>
            </a:r>
            <a:endParaRPr lang="es-ES" b="1" i="1" u="sng" dirty="0"/>
          </a:p>
          <a:p>
            <a:pPr marL="285750" lvl="0" indent="-285750">
              <a:buFontTx/>
              <a:buChar char="-"/>
            </a:pPr>
            <a:endParaRPr lang="es-ES" dirty="0"/>
          </a:p>
          <a:p>
            <a:r>
              <a:rPr lang="es-ES" dirty="0"/>
              <a:t> 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45524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7CF5DF8-5DF9-4B8A-B748-5327478D22FD}"/>
              </a:ext>
            </a:extLst>
          </p:cNvPr>
          <p:cNvSpPr txBox="1"/>
          <p:nvPr/>
        </p:nvSpPr>
        <p:spPr>
          <a:xfrm>
            <a:off x="1364105" y="389745"/>
            <a:ext cx="896411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/>
              <a:t>En Urgencias se realizan las pruebas iniciales oportunas.</a:t>
            </a:r>
          </a:p>
          <a:p>
            <a:endParaRPr lang="es-ES" b="1" i="1" u="sng" dirty="0"/>
          </a:p>
          <a:p>
            <a:r>
              <a:rPr lang="es-ES" b="1" i="1" u="sng" dirty="0"/>
              <a:t>Pruebas complementarias alteradas:</a:t>
            </a:r>
            <a:endParaRPr lang="es-ES" sz="2400" b="1" i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/>
              <a:t>Gasometría arterial</a:t>
            </a:r>
            <a:r>
              <a:rPr lang="es-ES" dirty="0"/>
              <a:t>: pH 7,46, pCO2 32,</a:t>
            </a:r>
            <a:r>
              <a:rPr lang="es-ES" b="1" dirty="0"/>
              <a:t> pO2 49</a:t>
            </a:r>
            <a:r>
              <a:rPr lang="es-ES" dirty="0"/>
              <a:t>, bicarbonato 23.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/>
              <a:t>RX tórax PA: </a:t>
            </a:r>
            <a:r>
              <a:rPr lang="es-ES" dirty="0"/>
              <a:t>disminución de volumen del hemitórax izquierdo, desplazamiento ipsilateral del mediastino y aumento de densidad del lóbulo superior izquierdo (la paciente no tiene LII). </a:t>
            </a:r>
            <a:endParaRPr lang="es-ES" sz="2000" b="1" dirty="0"/>
          </a:p>
          <a:p>
            <a:pPr lvl="1"/>
            <a:endParaRPr lang="es-ES" sz="2000" b="1" dirty="0"/>
          </a:p>
          <a:p>
            <a:pPr lvl="1"/>
            <a:r>
              <a:rPr lang="es-ES" sz="2000" b="1" dirty="0"/>
              <a:t>						</a:t>
            </a:r>
          </a:p>
          <a:p>
            <a:pPr lvl="1"/>
            <a:r>
              <a:rPr lang="es-ES" sz="2000" b="1" dirty="0"/>
              <a:t>							</a:t>
            </a:r>
          </a:p>
          <a:p>
            <a:pPr lvl="1"/>
            <a:endParaRPr lang="es-ES" sz="2000" b="1" dirty="0"/>
          </a:p>
          <a:p>
            <a:pPr lvl="1"/>
            <a:endParaRPr lang="es-ES" sz="2000" b="1" dirty="0"/>
          </a:p>
          <a:p>
            <a:pPr lvl="1"/>
            <a:endParaRPr lang="es-ES" sz="2000" b="1" dirty="0"/>
          </a:p>
          <a:p>
            <a:pPr lvl="1"/>
            <a:endParaRPr lang="es-ES" sz="2000" b="1" dirty="0"/>
          </a:p>
          <a:p>
            <a:pPr lvl="1"/>
            <a:r>
              <a:rPr lang="es-ES" sz="2000" b="1" dirty="0"/>
              <a:t>Se realiza un </a:t>
            </a:r>
            <a:r>
              <a:rPr lang="es-ES" sz="2000" b="1" u="sng" dirty="0"/>
              <a:t>TACAR</a:t>
            </a:r>
            <a:r>
              <a:rPr lang="es-ES" sz="2000" b="1" dirty="0"/>
              <a:t> (hallazgos correlativos a la placa de tórax)  y un </a:t>
            </a:r>
            <a:r>
              <a:rPr lang="es-ES" sz="2000" b="1" u="sng" dirty="0"/>
              <a:t>PET-TAC</a:t>
            </a:r>
            <a:r>
              <a:rPr lang="es-ES" sz="2000" b="1" dirty="0"/>
              <a:t> </a:t>
            </a:r>
            <a:r>
              <a:rPr lang="es-ES" sz="2000" b="1" dirty="0">
                <a:sym typeface="Wingdings" panose="05000000000000000000" pitchFamily="2" charset="2"/>
              </a:rPr>
              <a:t></a:t>
            </a:r>
            <a:endParaRPr lang="es-ES" sz="2000" b="1" dirty="0"/>
          </a:p>
          <a:p>
            <a:pPr lvl="1"/>
            <a:endParaRPr lang="es-ES" sz="2000" b="1" dirty="0"/>
          </a:p>
          <a:p>
            <a:pPr lvl="1"/>
            <a:endParaRPr lang="es-ES" sz="2000" b="1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0712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EA47995-511C-4FB5-A120-0920C9F02B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008" t="41745" r="35820" b="25234"/>
          <a:stretch/>
        </p:blipFill>
        <p:spPr>
          <a:xfrm>
            <a:off x="13798" y="757059"/>
            <a:ext cx="7481284" cy="5111646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B24606A6-E3DE-45A0-8DBE-9F2FBD86DBB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525" t="26656" r="37540" b="25890"/>
          <a:stretch/>
        </p:blipFill>
        <p:spPr>
          <a:xfrm>
            <a:off x="7495082" y="3689"/>
            <a:ext cx="4696918" cy="6618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194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C9F9179-DF8E-404B-9957-33AE7D9357B5}"/>
              </a:ext>
            </a:extLst>
          </p:cNvPr>
          <p:cNvSpPr txBox="1"/>
          <p:nvPr/>
        </p:nvSpPr>
        <p:spPr>
          <a:xfrm>
            <a:off x="1543987" y="929390"/>
            <a:ext cx="8919147" cy="252376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2800" b="1" dirty="0"/>
              <a:t>DIAGNÓSTICO:</a:t>
            </a:r>
          </a:p>
          <a:p>
            <a:endParaRPr lang="es-ES" sz="2800" b="1" dirty="0"/>
          </a:p>
          <a:p>
            <a:r>
              <a:rPr lang="es-ES" sz="2800" dirty="0"/>
              <a:t>ATELECTASIA ASOCIADA A TUMORACIÓN MALIGNA/ RECIDIVA + PROBABLES METÁSTASIS SUPRARRENALES BILATERALES.</a:t>
            </a:r>
            <a:endParaRPr lang="es-ES" sz="2000" b="1" dirty="0"/>
          </a:p>
          <a:p>
            <a:endParaRPr lang="es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3597A18-D2DE-471F-B519-3F0029406641}"/>
              </a:ext>
            </a:extLst>
          </p:cNvPr>
          <p:cNvSpPr txBox="1"/>
          <p:nvPr/>
        </p:nvSpPr>
        <p:spPr>
          <a:xfrm>
            <a:off x="1775276" y="5180753"/>
            <a:ext cx="8641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/>
              <a:t>Se realizó una broncoscopia con toma de biopsia que Anatomía Patológica catalogó como: </a:t>
            </a:r>
            <a:r>
              <a:rPr lang="es-ES"/>
              <a:t>adenocarcinoma de pulmón PD-L1 positivo 100%. Tto. por Oncología </a:t>
            </a:r>
            <a:r>
              <a:rPr lang="es-ES">
                <a:sym typeface="Wingdings" panose="05000000000000000000" pitchFamily="2" charset="2"/>
              </a:rPr>
              <a:t> Inmunoterapia.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8572834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75</TotalTime>
  <Words>335</Words>
  <Application>Microsoft Office PowerPoint</Application>
  <PresentationFormat>Panorámica</PresentationFormat>
  <Paragraphs>37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MS Shell Dlg 2</vt:lpstr>
      <vt:lpstr>Wingdings</vt:lpstr>
      <vt:lpstr>Wingdings 3</vt:lpstr>
      <vt:lpstr>Madison</vt:lpstr>
      <vt:lpstr>Diagnóstico a 1ª vista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 a 1ª vista</dc:title>
  <dc:creator>Nalia Domínguez Lirón</dc:creator>
  <cp:lastModifiedBy>Nalia Domínguez Lirón</cp:lastModifiedBy>
  <cp:revision>12</cp:revision>
  <dcterms:created xsi:type="dcterms:W3CDTF">2020-02-18T13:05:49Z</dcterms:created>
  <dcterms:modified xsi:type="dcterms:W3CDTF">2020-02-22T08:23:13Z</dcterms:modified>
</cp:coreProperties>
</file>