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B8CDAF4-4D89-40EA-898B-075619A6657E}" type="datetimeFigureOut">
              <a:rPr lang="es-ES" smtClean="0"/>
              <a:t>21/02/2020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580AC9-7A47-45D8-B85F-66CFFE92B59A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116560"/>
            <a:ext cx="6400800" cy="1752600"/>
          </a:xfrm>
        </p:spPr>
        <p:txBody>
          <a:bodyPr/>
          <a:lstStyle/>
          <a:p>
            <a:r>
              <a:rPr lang="es-ES" dirty="0"/>
              <a:t>Aprobado por Dra. Soler</a:t>
            </a:r>
          </a:p>
          <a:p>
            <a:r>
              <a:rPr lang="es-ES" dirty="0"/>
              <a:t>Paula Mª Urbán Garbayo (nº exp: 2263)</a:t>
            </a:r>
          </a:p>
          <a:p>
            <a:r>
              <a:rPr lang="es-ES" dirty="0"/>
              <a:t>Servicio de neumología- HGUE</a:t>
            </a:r>
          </a:p>
          <a:p>
            <a:r>
              <a:rPr lang="es-ES" dirty="0"/>
              <a:t>Curso 2019-2020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Talleres integrados III.</a:t>
            </a:r>
            <a:br>
              <a:rPr lang="es-ES" dirty="0" smtClean="0"/>
            </a:br>
            <a:r>
              <a:rPr lang="es-ES" dirty="0" smtClean="0"/>
              <a:t>Diagnóstico a primera vista</a:t>
            </a:r>
            <a:endParaRPr lang="es-ES" dirty="0"/>
          </a:p>
        </p:txBody>
      </p:sp>
      <p:pic>
        <p:nvPicPr>
          <p:cNvPr id="4" name="Picture 2" descr="C:\Users\User\Desktop\logo-umh-ho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53" y="5157192"/>
            <a:ext cx="4079598" cy="1361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45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PRESENTACIÓN DEL CASO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Varón de 47 años que acude a urgencias por </a:t>
            </a:r>
            <a:r>
              <a:rPr lang="es-ES" b="1" dirty="0" smtClean="0"/>
              <a:t>fiebre</a:t>
            </a:r>
            <a:r>
              <a:rPr lang="es-ES" dirty="0" smtClean="0"/>
              <a:t> (hasta 39 </a:t>
            </a:r>
            <a:r>
              <a:rPr lang="es-ES" dirty="0" err="1" smtClean="0"/>
              <a:t>ºC</a:t>
            </a:r>
            <a:r>
              <a:rPr lang="es-ES" dirty="0" smtClean="0"/>
              <a:t>), </a:t>
            </a:r>
            <a:r>
              <a:rPr lang="es-ES" b="1" dirty="0" smtClean="0"/>
              <a:t>tos seca, artralgias, náuseas y cefalea </a:t>
            </a:r>
            <a:r>
              <a:rPr lang="es-ES" dirty="0" smtClean="0"/>
              <a:t>de 13 días de evolución. Madre ha presentado cuadro similar.</a:t>
            </a:r>
          </a:p>
          <a:p>
            <a:r>
              <a:rPr lang="es-ES" dirty="0" smtClean="0"/>
              <a:t>Exploración: Afebril. TA 115/70 </a:t>
            </a:r>
            <a:r>
              <a:rPr lang="es-ES" dirty="0" err="1" smtClean="0"/>
              <a:t>Sat</a:t>
            </a:r>
            <a:r>
              <a:rPr lang="es-ES" dirty="0" smtClean="0"/>
              <a:t> O2 94% con VMAX al 50%. AP: </a:t>
            </a:r>
            <a:r>
              <a:rPr lang="es-ES" b="1" dirty="0" smtClean="0"/>
              <a:t>crepitantes</a:t>
            </a:r>
            <a:r>
              <a:rPr lang="es-ES" dirty="0" smtClean="0"/>
              <a:t> </a:t>
            </a:r>
            <a:r>
              <a:rPr lang="es-ES" dirty="0" err="1" smtClean="0"/>
              <a:t>bibasales</a:t>
            </a:r>
            <a:r>
              <a:rPr lang="es-ES" dirty="0" smtClean="0"/>
              <a:t> y en tercio medio izquierdo. Resto exploración normal.</a:t>
            </a:r>
          </a:p>
          <a:p>
            <a:r>
              <a:rPr lang="es-ES" dirty="0" smtClean="0"/>
              <a:t>ASO a destacar: 6000 leucocitos /µL, </a:t>
            </a:r>
            <a:r>
              <a:rPr lang="es-ES" b="1" dirty="0" err="1" smtClean="0"/>
              <a:t>Procalcitonia</a:t>
            </a:r>
            <a:r>
              <a:rPr lang="es-ES" b="1" dirty="0" smtClean="0"/>
              <a:t> 27 </a:t>
            </a:r>
            <a:r>
              <a:rPr lang="es-ES" b="1" dirty="0" err="1" smtClean="0"/>
              <a:t>ng</a:t>
            </a:r>
            <a:r>
              <a:rPr lang="es-ES" b="1" dirty="0" smtClean="0"/>
              <a:t>/mL</a:t>
            </a:r>
            <a:r>
              <a:rPr lang="es-ES" dirty="0" smtClean="0"/>
              <a:t>, </a:t>
            </a:r>
            <a:r>
              <a:rPr lang="es-ES" b="1" dirty="0" smtClean="0"/>
              <a:t>PCR 101,5 mg/L</a:t>
            </a:r>
          </a:p>
          <a:p>
            <a:r>
              <a:rPr lang="es-ES" dirty="0" smtClean="0"/>
              <a:t>Gasometría: pH 7,5 pCO2 26,7 pO2 58 bicarbonato 21,5 mmol/L</a:t>
            </a:r>
          </a:p>
          <a:p>
            <a:r>
              <a:rPr lang="es-ES" b="1" dirty="0" smtClean="0"/>
              <a:t>Frotis nasofaríngeo: PCR Gripe A +</a:t>
            </a:r>
          </a:p>
          <a:p>
            <a:r>
              <a:rPr lang="es-ES" dirty="0" smtClean="0"/>
              <a:t>Ag Legionella y neumococo –</a:t>
            </a:r>
          </a:p>
          <a:p>
            <a:r>
              <a:rPr lang="es-ES" dirty="0" smtClean="0"/>
              <a:t>Esputo y hemocultivo (x2) -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6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Rx Tórax PA</a:t>
            </a:r>
            <a:endParaRPr lang="es-ES" dirty="0"/>
          </a:p>
        </p:txBody>
      </p:sp>
      <p:pic>
        <p:nvPicPr>
          <p:cNvPr id="1026" name="Picture 2" descr="E:\DIAZ MATA, SAUL DIEGO.Se1.Img1.jpg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7" r="10644"/>
          <a:stretch/>
        </p:blipFill>
        <p:spPr bwMode="auto">
          <a:xfrm>
            <a:off x="2035835" y="1527175"/>
            <a:ext cx="5072332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2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Infiltrados intersticio alveolares bilaterales de predominio izquierdo. Senos </a:t>
            </a:r>
            <a:r>
              <a:rPr lang="es-ES" dirty="0" err="1" smtClean="0"/>
              <a:t>costofrénicos</a:t>
            </a:r>
            <a:r>
              <a:rPr lang="es-ES" dirty="0" smtClean="0"/>
              <a:t> libres</a:t>
            </a:r>
          </a:p>
          <a:p>
            <a:endParaRPr lang="es-ES" dirty="0" smtClean="0"/>
          </a:p>
          <a:p>
            <a:r>
              <a:rPr lang="es-ES" dirty="0" err="1" smtClean="0"/>
              <a:t>Dx</a:t>
            </a:r>
            <a:r>
              <a:rPr lang="es-ES" dirty="0" smtClean="0"/>
              <a:t>: </a:t>
            </a:r>
            <a:r>
              <a:rPr lang="es-ES" b="1" dirty="0" smtClean="0"/>
              <a:t>NEUMONÍA BILATERAL </a:t>
            </a:r>
            <a:r>
              <a:rPr lang="es-ES" dirty="0" smtClean="0"/>
              <a:t>de </a:t>
            </a:r>
            <a:r>
              <a:rPr lang="es-ES" u="sng" dirty="0" smtClean="0"/>
              <a:t>presentación atípica</a:t>
            </a:r>
            <a:r>
              <a:rPr lang="es-ES" dirty="0" smtClean="0"/>
              <a:t>.</a:t>
            </a:r>
            <a:r>
              <a:rPr lang="es-ES" dirty="0"/>
              <a:t> </a:t>
            </a:r>
            <a:r>
              <a:rPr lang="es-ES" dirty="0" smtClean="0"/>
              <a:t>Aunque no se ha podido demostrar por cultivos probable etiología bacteriana asociada a gripe.</a:t>
            </a:r>
          </a:p>
          <a:p>
            <a:r>
              <a:rPr lang="es-ES" dirty="0" smtClean="0"/>
              <a:t>TTO: </a:t>
            </a:r>
            <a:r>
              <a:rPr lang="es-ES" dirty="0" err="1" smtClean="0"/>
              <a:t>Oseltamivir</a:t>
            </a:r>
            <a:r>
              <a:rPr lang="es-ES" dirty="0" smtClean="0"/>
              <a:t> + </a:t>
            </a:r>
            <a:r>
              <a:rPr lang="es-ES" dirty="0" err="1" smtClean="0"/>
              <a:t>ceftiaxona</a:t>
            </a:r>
            <a:r>
              <a:rPr lang="es-ES" dirty="0" smtClean="0"/>
              <a:t>+ levofloxacino</a:t>
            </a:r>
          </a:p>
        </p:txBody>
      </p:sp>
    </p:spTree>
    <p:extLst>
      <p:ext uri="{BB962C8B-B14F-4D97-AF65-F5344CB8AC3E}">
        <p14:creationId xmlns:p14="http://schemas.microsoft.com/office/powerpoint/2010/main" val="123276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</TotalTime>
  <Words>183</Words>
  <Application>Microsoft Office PowerPoint</Application>
  <PresentationFormat>Presentación en pantalla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Civil</vt:lpstr>
      <vt:lpstr>Talleres integrados III. Diagnóstico a primera vista</vt:lpstr>
      <vt:lpstr>PRESENTACIÓN DEL CASO</vt:lpstr>
      <vt:lpstr>Rx Tórax PA</vt:lpstr>
      <vt:lpstr>DIAGNÓSTICO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III. Diagnóstico a primera vista</dc:title>
  <dc:creator>User</dc:creator>
  <cp:lastModifiedBy>User</cp:lastModifiedBy>
  <cp:revision>5</cp:revision>
  <dcterms:created xsi:type="dcterms:W3CDTF">2020-02-18T10:46:11Z</dcterms:created>
  <dcterms:modified xsi:type="dcterms:W3CDTF">2020-02-21T11:45:42Z</dcterms:modified>
</cp:coreProperties>
</file>