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64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1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7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1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68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44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8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4E0791-EBDB-4B71-92B0-6AF0D0FAB35F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48B9-4F1D-498B-A8B1-758EE3EA1063}" type="slidenum">
              <a:rPr lang="es-ES" smtClean="0"/>
              <a:t>‹Nº›</a:t>
            </a:fld>
            <a:endParaRPr lang="es-E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971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3C69C-99BA-432F-BA2D-4E07AFEB7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184" y="3728801"/>
            <a:ext cx="7665179" cy="1023081"/>
          </a:xfrm>
        </p:spPr>
        <p:txBody>
          <a:bodyPr/>
          <a:lstStyle/>
          <a:p>
            <a:r>
              <a:rPr lang="es-ES" dirty="0"/>
              <a:t>Diagnóstico a 1ª 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B535BF-7248-4E6A-9619-77B9553C9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928" y="5085417"/>
            <a:ext cx="5202144" cy="1139252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Servicio de Neumología del HGUA.</a:t>
            </a:r>
          </a:p>
          <a:p>
            <a:r>
              <a:rPr lang="es-ES" dirty="0"/>
              <a:t>Nalia Domínguez Lirón. </a:t>
            </a:r>
            <a:r>
              <a:rPr lang="es-ES" dirty="0" err="1"/>
              <a:t>Nº</a:t>
            </a:r>
            <a:r>
              <a:rPr lang="es-ES" dirty="0"/>
              <a:t> </a:t>
            </a:r>
            <a:r>
              <a:rPr lang="es-ES" dirty="0" err="1"/>
              <a:t>Exp</a:t>
            </a:r>
            <a:r>
              <a:rPr lang="es-ES" dirty="0"/>
              <a:t>: 2324</a:t>
            </a:r>
          </a:p>
          <a:p>
            <a:r>
              <a:rPr lang="es-ES" dirty="0"/>
              <a:t>Aprobado por: dra. Raquel García </a:t>
            </a:r>
            <a:r>
              <a:rPr lang="es-ES" dirty="0" err="1"/>
              <a:t>Sevila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22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D5D44-1423-47B1-B030-3507E983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06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RESUMEN DEL CASO: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46D3C8-E889-4BD1-AB7B-36BA7EF47AFD}"/>
              </a:ext>
            </a:extLst>
          </p:cNvPr>
          <p:cNvSpPr txBox="1"/>
          <p:nvPr/>
        </p:nvSpPr>
        <p:spPr>
          <a:xfrm>
            <a:off x="1334125" y="1484026"/>
            <a:ext cx="951875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Enfermedad actual:</a:t>
            </a:r>
            <a:endParaRPr lang="es-ES" dirty="0"/>
          </a:p>
          <a:p>
            <a:r>
              <a:rPr lang="es-ES" dirty="0"/>
              <a:t>Mujer de 30 años que ingresa de forma programada en Neumología para estudio de patrón intersticial difuso asociado a disnea de esfuerzos de 2 meses de evolución, la cual ha ido en aumento. Tos con escasa expectoración blanquecina.</a:t>
            </a:r>
          </a:p>
          <a:p>
            <a:endParaRPr lang="es-ES" b="1" i="1" u="sng" dirty="0"/>
          </a:p>
          <a:p>
            <a:r>
              <a:rPr lang="es-ES" b="1" i="1" u="sng" dirty="0"/>
              <a:t>Antecedentes personales:</a:t>
            </a:r>
            <a:endParaRPr lang="es-ES" dirty="0"/>
          </a:p>
          <a:p>
            <a:pPr lvl="0">
              <a:lnSpc>
                <a:spcPct val="150000"/>
              </a:lnSpc>
            </a:pPr>
            <a:r>
              <a:rPr lang="es-ES" dirty="0"/>
              <a:t>-   No </a:t>
            </a:r>
            <a:r>
              <a:rPr lang="es-ES" dirty="0" err="1"/>
              <a:t>RAMc</a:t>
            </a:r>
            <a:r>
              <a:rPr lang="es-ES" dirty="0"/>
              <a:t>, no hábitos tóxicos.</a:t>
            </a:r>
          </a:p>
          <a:p>
            <a:pPr marL="285750" indent="-285750">
              <a:buFontTx/>
              <a:buChar char="-"/>
            </a:pPr>
            <a:r>
              <a:rPr lang="es-ES" dirty="0"/>
              <a:t>Exposición laboral/ambiental: es profesora. Tiene 2 ninfas (pájaros) en el salón y un gato. No ha realizado viajes recientemente ni ha visitado spas o piscinas. </a:t>
            </a:r>
          </a:p>
          <a:p>
            <a:pPr marL="285750" indent="-285750">
              <a:buFontTx/>
              <a:buChar char="-"/>
            </a:pPr>
            <a:r>
              <a:rPr lang="es-ES" dirty="0"/>
              <a:t>No toma medicación de forma habitual.</a:t>
            </a:r>
          </a:p>
          <a:p>
            <a:endParaRPr lang="es-ES" dirty="0"/>
          </a:p>
          <a:p>
            <a:r>
              <a:rPr lang="es-ES" b="1" i="1" u="sng" dirty="0"/>
              <a:t>Exploración (destaca):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Eupneica</a:t>
            </a:r>
            <a:r>
              <a:rPr lang="es-ES" dirty="0"/>
              <a:t> en reposo FR 16. Auscultación pulmonar: MVC con crepitantes </a:t>
            </a:r>
            <a:r>
              <a:rPr lang="es-ES" dirty="0" err="1"/>
              <a:t>bibasales</a:t>
            </a:r>
            <a:r>
              <a:rPr lang="es-ES" dirty="0"/>
              <a:t> hasta campos medios. No </a:t>
            </a:r>
            <a:r>
              <a:rPr lang="es-ES" dirty="0" err="1"/>
              <a:t>acropaquias</a:t>
            </a:r>
            <a:r>
              <a:rPr lang="es-ES" dirty="0"/>
              <a:t>. No adenopatías cervicales.</a:t>
            </a:r>
            <a:endParaRPr lang="es-ES" b="1" i="1" u="sng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221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CF5DF8-5DF9-4B8A-B748-5327478D22FD}"/>
              </a:ext>
            </a:extLst>
          </p:cNvPr>
          <p:cNvSpPr txBox="1"/>
          <p:nvPr/>
        </p:nvSpPr>
        <p:spPr>
          <a:xfrm>
            <a:off x="1439056" y="719528"/>
            <a:ext cx="8964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u="sng" dirty="0"/>
          </a:p>
          <a:p>
            <a:r>
              <a:rPr lang="es-ES" sz="2000" b="1" i="1" u="sng" dirty="0"/>
              <a:t>Pruebas complementarias:</a:t>
            </a:r>
            <a:endParaRPr lang="es-ES" sz="28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Analítica:</a:t>
            </a:r>
            <a:r>
              <a:rPr lang="es-ES" sz="2000" dirty="0"/>
              <a:t> destaca:</a:t>
            </a:r>
            <a:r>
              <a:rPr lang="es-ES" sz="2000" b="1" dirty="0"/>
              <a:t> </a:t>
            </a:r>
            <a:r>
              <a:rPr lang="es-ES" sz="2000" u="sng" dirty="0"/>
              <a:t>PCR</a:t>
            </a:r>
            <a:r>
              <a:rPr lang="es-ES" sz="2000" dirty="0"/>
              <a:t> 4,84 mg/</a:t>
            </a:r>
            <a:r>
              <a:rPr lang="es-ES" sz="2000" dirty="0" err="1"/>
              <a:t>dL</a:t>
            </a:r>
            <a:r>
              <a:rPr lang="es-ES" sz="2000" dirty="0"/>
              <a:t> [&lt;0,5], </a:t>
            </a:r>
            <a:r>
              <a:rPr lang="es-ES" sz="2000" u="sng" dirty="0"/>
              <a:t>Linfocitos 9,20% </a:t>
            </a:r>
            <a:r>
              <a:rPr lang="es-ES" sz="2000" dirty="0"/>
              <a:t>[37-70%]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Gasometría arterial: normal: pH 7,40, pCO2 32,</a:t>
            </a:r>
            <a:r>
              <a:rPr lang="es-ES" sz="2000" b="1" dirty="0"/>
              <a:t> </a:t>
            </a:r>
            <a:r>
              <a:rPr lang="es-ES" sz="2000" dirty="0"/>
              <a:t>pO2 64, bicarbonato 24, satO2 94%.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PCR en aspirado nasofaríngeo para Influenza y pruebas microbiológicas: negativo. PCR en LBA para </a:t>
            </a:r>
            <a:r>
              <a:rPr lang="es-ES" sz="2000" dirty="0" err="1"/>
              <a:t>neumocystis</a:t>
            </a:r>
            <a:r>
              <a:rPr lang="es-ES" sz="2000" dirty="0"/>
              <a:t> negativa. </a:t>
            </a:r>
            <a:r>
              <a:rPr lang="es-ES" sz="2000" dirty="0" err="1"/>
              <a:t>Quantiferon</a:t>
            </a:r>
            <a:r>
              <a:rPr lang="es-ES" sz="2000" dirty="0"/>
              <a:t>-TBC negativo.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PFR: </a:t>
            </a:r>
            <a:r>
              <a:rPr lang="es-ES" sz="2000" dirty="0"/>
              <a:t>DLCO muestra una </a:t>
            </a:r>
            <a:r>
              <a:rPr lang="es-ES" sz="2000" b="1" u="sng" dirty="0"/>
              <a:t>disminución severa de la difusión</a:t>
            </a:r>
            <a:r>
              <a:rPr lang="es-ES" sz="2000" u="sng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 err="1"/>
              <a:t>Precipitinas</a:t>
            </a:r>
            <a:r>
              <a:rPr lang="es-ES" sz="2000" b="1" u="sng" dirty="0"/>
              <a:t> alteradas para pájaros </a:t>
            </a:r>
            <a:r>
              <a:rPr lang="es-ES" sz="2000" dirty="0"/>
              <a:t>(IgG ESPECÍFICAS)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/>
              <a:t>LBA</a:t>
            </a:r>
            <a:r>
              <a:rPr lang="es-ES" sz="2000" dirty="0"/>
              <a:t> linfocitosis y cociente CD4/CD8 invertido (&lt;1).</a:t>
            </a:r>
            <a:endParaRPr lang="es-E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u="sng" dirty="0"/>
          </a:p>
          <a:p>
            <a:pPr lvl="1"/>
            <a:endParaRPr lang="es-ES" sz="2000" b="1" dirty="0"/>
          </a:p>
          <a:p>
            <a:pPr lvl="1"/>
            <a:r>
              <a:rPr lang="es-ES" sz="2000" b="1" dirty="0"/>
              <a:t>						</a:t>
            </a:r>
          </a:p>
          <a:p>
            <a:pPr lvl="1"/>
            <a:r>
              <a:rPr lang="es-ES" sz="2000" b="1" dirty="0"/>
              <a:t>								</a:t>
            </a:r>
          </a:p>
          <a:p>
            <a:pPr lvl="1"/>
            <a:r>
              <a:rPr lang="es-ES" sz="2000" b="1" dirty="0"/>
              <a:t>				La </a:t>
            </a:r>
            <a:r>
              <a:rPr lang="es-ES" sz="2000" b="1" dirty="0" err="1"/>
              <a:t>Rx</a:t>
            </a:r>
            <a:r>
              <a:rPr lang="es-ES" sz="2000" b="1" dirty="0"/>
              <a:t> y el TACAR muestran la siguiente imagen</a:t>
            </a:r>
            <a:r>
              <a:rPr lang="es-ES" sz="2000" b="1" dirty="0">
                <a:sym typeface="Wingdings" panose="05000000000000000000" pitchFamily="2" charset="2"/>
              </a:rPr>
              <a:t></a:t>
            </a:r>
            <a:endParaRPr lang="es-ES" sz="2000" b="1" dirty="0"/>
          </a:p>
          <a:p>
            <a:pPr lvl="1"/>
            <a:endParaRPr lang="es-ES" sz="20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71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F55A4A-5C9C-4DF6-B175-6CADD446D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9" t="18102" r="28984" b="15499"/>
          <a:stretch/>
        </p:blipFill>
        <p:spPr>
          <a:xfrm>
            <a:off x="6175407" y="980357"/>
            <a:ext cx="5690977" cy="49887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15CB40-2EE9-43B7-9A0B-9EAAB4049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0" t="17908" r="19221" b="13425"/>
          <a:stretch/>
        </p:blipFill>
        <p:spPr>
          <a:xfrm>
            <a:off x="48927" y="0"/>
            <a:ext cx="6001353" cy="39196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52048F-FA26-4031-8D4D-545BB1862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85" t="16157" r="8894" b="10802"/>
          <a:stretch/>
        </p:blipFill>
        <p:spPr>
          <a:xfrm>
            <a:off x="21125" y="3530098"/>
            <a:ext cx="6074875" cy="40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9F9179-DF8E-404B-9957-33AE7D9357B5}"/>
              </a:ext>
            </a:extLst>
          </p:cNvPr>
          <p:cNvSpPr txBox="1"/>
          <p:nvPr/>
        </p:nvSpPr>
        <p:spPr>
          <a:xfrm>
            <a:off x="1473528" y="478460"/>
            <a:ext cx="7934120" cy="3608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DIAGNÓSTICO: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PATRÓN EN VIDRIO DESLUSTRADO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GENERALIZADO BILATERAL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ASOCIADO A NEUMONITIS POR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HIPERSENSIBILIDAD.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D2AD73-6ACD-4FE4-AB86-EED3204C77FE}"/>
              </a:ext>
            </a:extLst>
          </p:cNvPr>
          <p:cNvSpPr txBox="1"/>
          <p:nvPr/>
        </p:nvSpPr>
        <p:spPr>
          <a:xfrm>
            <a:off x="1324840" y="4961744"/>
            <a:ext cx="793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TTO: evitar exposición a aves + prednisona VO con dosis en pauta descendente hasta mantenimiento de 30 mg/día. Seguimiento. </a:t>
            </a:r>
          </a:p>
        </p:txBody>
      </p:sp>
    </p:spTree>
    <p:extLst>
      <p:ext uri="{BB962C8B-B14F-4D97-AF65-F5344CB8AC3E}">
        <p14:creationId xmlns:p14="http://schemas.microsoft.com/office/powerpoint/2010/main" val="285728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313</Words>
  <Application>Microsoft Office PowerPoint</Application>
  <PresentationFormat>Panorámica</PresentationFormat>
  <Paragraphs>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Diagnóstico a 1ª vista</vt:lpstr>
      <vt:lpstr>RESUMEN DEL CASO: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a 1ª vista</dc:title>
  <dc:creator>Nalia Domínguez Lirón</dc:creator>
  <cp:lastModifiedBy>Nalia Domínguez Lirón</cp:lastModifiedBy>
  <cp:revision>1</cp:revision>
  <dcterms:created xsi:type="dcterms:W3CDTF">2020-02-22T08:08:59Z</dcterms:created>
  <dcterms:modified xsi:type="dcterms:W3CDTF">2020-02-22T08:11:56Z</dcterms:modified>
</cp:coreProperties>
</file>