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60" r:id="rId3"/>
    <p:sldId id="257" r:id="rId4"/>
    <p:sldId id="262" r:id="rId5"/>
    <p:sldId id="261" r:id="rId6"/>
    <p:sldId id="263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 snapToGrid="0">
      <p:cViewPr varScale="1">
        <p:scale>
          <a:sx n="124" d="100"/>
          <a:sy n="124" d="100"/>
        </p:scale>
        <p:origin x="64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009CC-E15C-48C3-A774-32EBF76DC258}" type="datetimeFigureOut">
              <a:rPr lang="es-ES" smtClean="0"/>
              <a:t>24/2/20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5C4ED638-2C77-4015-B0E3-C42A0CE5F46A}" type="slidenum">
              <a:rPr lang="es-ES" smtClean="0"/>
              <a:t>‹Nº›</a:t>
            </a:fld>
            <a:endParaRPr lang="es-ES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957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009CC-E15C-48C3-A774-32EBF76DC258}" type="datetimeFigureOut">
              <a:rPr lang="es-ES" smtClean="0"/>
              <a:t>24/2/20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638-2C77-4015-B0E3-C42A0CE5F4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017827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009CC-E15C-48C3-A774-32EBF76DC258}" type="datetimeFigureOut">
              <a:rPr lang="es-ES" smtClean="0"/>
              <a:t>24/2/20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638-2C77-4015-B0E3-C42A0CE5F4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8965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009CC-E15C-48C3-A774-32EBF76DC258}" type="datetimeFigureOut">
              <a:rPr lang="es-ES" smtClean="0"/>
              <a:t>24/2/20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638-2C77-4015-B0E3-C42A0CE5F46A}" type="slidenum">
              <a:rPr lang="es-ES" smtClean="0"/>
              <a:t>‹Nº›</a:t>
            </a:fld>
            <a:endParaRPr lang="es-ES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43389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009CC-E15C-48C3-A774-32EBF76DC258}" type="datetimeFigureOut">
              <a:rPr lang="es-ES" smtClean="0"/>
              <a:t>24/2/20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638-2C77-4015-B0E3-C42A0CE5F4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36397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009CC-E15C-48C3-A774-32EBF76DC258}" type="datetimeFigureOut">
              <a:rPr lang="es-ES" smtClean="0"/>
              <a:t>24/2/20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638-2C77-4015-B0E3-C42A0CE5F46A}" type="slidenum">
              <a:rPr lang="es-ES" smtClean="0"/>
              <a:t>‹Nº›</a:t>
            </a:fld>
            <a:endParaRPr lang="es-ES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4303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009CC-E15C-48C3-A774-32EBF76DC258}" type="datetimeFigureOut">
              <a:rPr lang="es-ES" smtClean="0"/>
              <a:t>24/2/20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638-2C77-4015-B0E3-C42A0CE5F4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5587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009CC-E15C-48C3-A774-32EBF76DC258}" type="datetimeFigureOut">
              <a:rPr lang="es-ES" smtClean="0"/>
              <a:t>24/2/20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638-2C77-4015-B0E3-C42A0CE5F46A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3726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009CC-E15C-48C3-A774-32EBF76DC258}" type="datetimeFigureOut">
              <a:rPr lang="es-ES" smtClean="0"/>
              <a:t>24/2/20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638-2C77-4015-B0E3-C42A0CE5F4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81416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009CC-E15C-48C3-A774-32EBF76DC258}" type="datetimeFigureOut">
              <a:rPr lang="es-ES" smtClean="0"/>
              <a:t>24/2/20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638-2C77-4015-B0E3-C42A0CE5F4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55077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3009CC-E15C-48C3-A774-32EBF76DC258}" type="datetimeFigureOut">
              <a:rPr lang="es-ES" smtClean="0"/>
              <a:t>24/2/20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4ED638-2C77-4015-B0E3-C42A0CE5F46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74936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E73009CC-E15C-48C3-A774-32EBF76DC258}" type="datetimeFigureOut">
              <a:rPr lang="es-ES" smtClean="0"/>
              <a:t>24/2/20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4ED638-2C77-4015-B0E3-C42A0CE5F46A}" type="slidenum">
              <a:rPr lang="es-ES" smtClean="0"/>
              <a:t>‹Nº›</a:t>
            </a:fld>
            <a:endParaRPr lang="es-ES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4278077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66A730-E982-407D-A4AB-996B74E95E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14937" y="1952383"/>
            <a:ext cx="7815081" cy="2268559"/>
          </a:xfrm>
        </p:spPr>
        <p:txBody>
          <a:bodyPr>
            <a:normAutofit fontScale="90000"/>
          </a:bodyPr>
          <a:lstStyle/>
          <a:p>
            <a:br>
              <a:rPr lang="es-ES" dirty="0"/>
            </a:br>
            <a:r>
              <a:rPr lang="es-ES" dirty="0"/>
              <a:t>Diagnóstico por imagen.</a:t>
            </a:r>
            <a:br>
              <a:rPr lang="es-ES" dirty="0"/>
            </a:br>
            <a:r>
              <a:rPr lang="es-ES" dirty="0"/>
              <a:t>UEI. HGUA.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112B6D9-1EB7-4460-B74F-4D91872069E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29523" y="5294003"/>
            <a:ext cx="5357600" cy="1160213"/>
          </a:xfrm>
        </p:spPr>
        <p:txBody>
          <a:bodyPr/>
          <a:lstStyle/>
          <a:p>
            <a:r>
              <a:rPr lang="es-ES" dirty="0"/>
              <a:t>Nalia Domínguez Lirón. </a:t>
            </a:r>
            <a:r>
              <a:rPr lang="es-ES" dirty="0" err="1"/>
              <a:t>NºExp</a:t>
            </a:r>
            <a:r>
              <a:rPr lang="es-ES" dirty="0"/>
              <a:t>: 2324</a:t>
            </a:r>
          </a:p>
          <a:p>
            <a:r>
              <a:rPr lang="es-ES" dirty="0"/>
              <a:t>Talleres Integrados III.4.º Medicina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F71ECD5D-8EE5-0C42-ACC9-E0CAEB7AF38A}"/>
              </a:ext>
            </a:extLst>
          </p:cNvPr>
          <p:cNvSpPr txBox="1"/>
          <p:nvPr/>
        </p:nvSpPr>
        <p:spPr>
          <a:xfrm>
            <a:off x="1469204" y="5948737"/>
            <a:ext cx="520899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Revisado . Profesor V. </a:t>
            </a:r>
            <a:r>
              <a:rPr lang="es-ES" dirty="0" err="1"/>
              <a:t>Boix</a:t>
            </a:r>
            <a:r>
              <a:rPr lang="es-ES" dirty="0"/>
              <a:t>. UEI. HGUA</a:t>
            </a:r>
          </a:p>
        </p:txBody>
      </p:sp>
    </p:spTree>
    <p:extLst>
      <p:ext uri="{BB962C8B-B14F-4D97-AF65-F5344CB8AC3E}">
        <p14:creationId xmlns:p14="http://schemas.microsoft.com/office/powerpoint/2010/main" val="12694203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994ECD7-E553-4085-AA1B-0A372EFAF2F5}"/>
              </a:ext>
            </a:extLst>
          </p:cNvPr>
          <p:cNvSpPr txBox="1"/>
          <p:nvPr/>
        </p:nvSpPr>
        <p:spPr>
          <a:xfrm>
            <a:off x="1323473" y="974360"/>
            <a:ext cx="9504947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 Black" panose="020B0A04020102020204" pitchFamily="34" charset="0"/>
              </a:rPr>
              <a:t>RESUMEN DEL CASO:</a:t>
            </a:r>
          </a:p>
          <a:p>
            <a:endParaRPr lang="es-ES" sz="2800" dirty="0"/>
          </a:p>
          <a:p>
            <a:pPr marL="285750" indent="-285750">
              <a:buFontTx/>
              <a:buChar char="-"/>
            </a:pPr>
            <a:r>
              <a:rPr lang="es-ES" sz="2800" dirty="0"/>
              <a:t>Mujer de 88 años </a:t>
            </a:r>
          </a:p>
          <a:p>
            <a:pPr marL="285750" indent="-285750">
              <a:buFontTx/>
              <a:buChar char="-"/>
            </a:pPr>
            <a:r>
              <a:rPr lang="es-ES" sz="2800" dirty="0"/>
              <a:t>P</a:t>
            </a:r>
            <a:r>
              <a:rPr lang="es-ES" sz="2800" b="1" dirty="0"/>
              <a:t>laca eritematosa, ulcerada y exudativa </a:t>
            </a:r>
            <a:r>
              <a:rPr lang="es-ES" sz="2800" b="1" dirty="0" err="1"/>
              <a:t>laterocervical</a:t>
            </a:r>
            <a:r>
              <a:rPr lang="es-ES" sz="2800" b="1" dirty="0"/>
              <a:t> derecha </a:t>
            </a:r>
            <a:r>
              <a:rPr lang="es-ES" sz="2800" dirty="0"/>
              <a:t>con signos inflamatorios y fluctuación</a:t>
            </a:r>
          </a:p>
          <a:p>
            <a:pPr marL="285750" indent="-285750">
              <a:buFontTx/>
              <a:buChar char="-"/>
            </a:pPr>
            <a:r>
              <a:rPr lang="es-ES" sz="2800" dirty="0"/>
              <a:t>Refiere picadura, prurito y rascado</a:t>
            </a:r>
          </a:p>
          <a:p>
            <a:pPr marL="285750" indent="-285750">
              <a:buFontTx/>
              <a:buChar char="-"/>
            </a:pPr>
            <a:r>
              <a:rPr lang="es-ES" sz="2800" dirty="0"/>
              <a:t>Empeoramiento local rápido </a:t>
            </a:r>
          </a:p>
          <a:p>
            <a:pPr marL="285750" indent="-285750">
              <a:buFontTx/>
              <a:buChar char="-"/>
            </a:pPr>
            <a:r>
              <a:rPr lang="es-ES" sz="2800" dirty="0"/>
              <a:t>No síntomas generales</a:t>
            </a:r>
          </a:p>
          <a:p>
            <a:pPr marL="285750" indent="-285750">
              <a:buFontTx/>
              <a:buChar char="-"/>
            </a:pPr>
            <a:endParaRPr lang="es-ES" sz="2800" dirty="0"/>
          </a:p>
          <a:p>
            <a:pPr marL="285750" indent="-285750">
              <a:buFontTx/>
              <a:buChar char="-"/>
            </a:pPr>
            <a:r>
              <a:rPr lang="es-ES" sz="2800" dirty="0"/>
              <a:t>No alergias a fármacos ni otros antecedentes relevantes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01457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magen que contiene interior, comida, alimentos, café&#10;&#10;Descripción generada automáticamente">
            <a:extLst>
              <a:ext uri="{FF2B5EF4-FFF2-40B4-BE49-F238E27FC236}">
                <a16:creationId xmlns:a16="http://schemas.microsoft.com/office/drawing/2014/main" id="{6D4F1D23-1124-4312-8BF7-CD16D661691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30" t="-1774" r="23508" b="7486"/>
          <a:stretch/>
        </p:blipFill>
        <p:spPr>
          <a:xfrm rot="5400000">
            <a:off x="2673907" y="-326246"/>
            <a:ext cx="6844185" cy="74966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95533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994ECD7-E553-4085-AA1B-0A372EFAF2F5}"/>
              </a:ext>
            </a:extLst>
          </p:cNvPr>
          <p:cNvSpPr txBox="1"/>
          <p:nvPr/>
        </p:nvSpPr>
        <p:spPr>
          <a:xfrm>
            <a:off x="1323473" y="974360"/>
            <a:ext cx="9504947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>
                <a:latin typeface="Arial Black" panose="020B0A04020102020204" pitchFamily="34" charset="0"/>
              </a:rPr>
              <a:t>Pruebas</a:t>
            </a:r>
            <a:r>
              <a:rPr lang="es-ES" sz="2800" dirty="0"/>
              <a:t> </a:t>
            </a:r>
            <a:r>
              <a:rPr lang="es-ES" sz="2800" dirty="0">
                <a:latin typeface="Arial Black" panose="020B0A04020102020204" pitchFamily="34" charset="0"/>
              </a:rPr>
              <a:t>complementarias</a:t>
            </a:r>
          </a:p>
          <a:p>
            <a:endParaRPr lang="es-ES" sz="2800" dirty="0"/>
          </a:p>
          <a:p>
            <a:pPr marL="742950" lvl="1" indent="-285750">
              <a:buFontTx/>
              <a:buChar char="-"/>
            </a:pPr>
            <a:r>
              <a:rPr lang="es-ES" sz="2800" b="1" i="1" dirty="0"/>
              <a:t>Analítica sanguínea:  </a:t>
            </a:r>
            <a:r>
              <a:rPr lang="es-ES" sz="2800" dirty="0"/>
              <a:t>PCR 16, Leucocitos 22.000 (N 75%) </a:t>
            </a:r>
          </a:p>
          <a:p>
            <a:pPr marL="742950" lvl="1" indent="-285750">
              <a:buFontTx/>
              <a:buChar char="-"/>
            </a:pPr>
            <a:r>
              <a:rPr lang="es-ES" sz="2800" b="1" i="1" dirty="0"/>
              <a:t>Ecografía cervical</a:t>
            </a:r>
            <a:r>
              <a:rPr lang="es-ES" sz="2800" dirty="0"/>
              <a:t>: colección heterogénea </a:t>
            </a:r>
            <a:r>
              <a:rPr lang="es-ES" sz="2800" dirty="0" err="1"/>
              <a:t>laterocervical</a:t>
            </a:r>
            <a:r>
              <a:rPr lang="es-ES" sz="2800" dirty="0"/>
              <a:t> derecha caudal a la parótida y anterolateral al ECM derecho</a:t>
            </a:r>
          </a:p>
          <a:p>
            <a:pPr marL="742950" lvl="1" indent="-285750">
              <a:buFontTx/>
              <a:buChar char="-"/>
            </a:pPr>
            <a:r>
              <a:rPr lang="es-ES" sz="2800" b="1" dirty="0"/>
              <a:t>Cultivo exudado</a:t>
            </a:r>
            <a:r>
              <a:rPr lang="es-ES" sz="2800" dirty="0"/>
              <a:t>: </a:t>
            </a:r>
            <a:r>
              <a:rPr lang="es-ES" sz="2800" i="1" dirty="0"/>
              <a:t>S. </a:t>
            </a:r>
            <a:r>
              <a:rPr lang="es-ES" sz="2800" i="1" dirty="0" err="1"/>
              <a:t>aureus</a:t>
            </a:r>
            <a:r>
              <a:rPr lang="es-ES" sz="2800" i="1" dirty="0"/>
              <a:t> </a:t>
            </a:r>
            <a:r>
              <a:rPr lang="es-ES" sz="2800" dirty="0" err="1"/>
              <a:t>oxacilina</a:t>
            </a:r>
            <a:r>
              <a:rPr lang="es-ES" sz="2800" dirty="0"/>
              <a:t> sensible</a:t>
            </a:r>
          </a:p>
          <a:p>
            <a:pPr marL="285750" indent="-285750">
              <a:buFontTx/>
              <a:buChar char="-"/>
            </a:pPr>
            <a:endParaRPr lang="es-ES" dirty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3350846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0BDA31BD-4BA0-4D1B-8A8A-6782C71DF4F9}"/>
              </a:ext>
            </a:extLst>
          </p:cNvPr>
          <p:cNvSpPr txBox="1"/>
          <p:nvPr/>
        </p:nvSpPr>
        <p:spPr>
          <a:xfrm>
            <a:off x="1603948" y="1064302"/>
            <a:ext cx="913254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600" dirty="0"/>
              <a:t>DIAGNÓSTICO:</a:t>
            </a:r>
          </a:p>
          <a:p>
            <a:endParaRPr lang="es-ES" sz="3600" dirty="0"/>
          </a:p>
          <a:p>
            <a:r>
              <a:rPr lang="es-ES" sz="3600" dirty="0"/>
              <a:t>Celulitis cervical por SAMS </a:t>
            </a:r>
            <a:r>
              <a:rPr lang="es-ES" sz="3600" dirty="0" err="1"/>
              <a:t>postpicadura</a:t>
            </a:r>
            <a:r>
              <a:rPr lang="es-ES" sz="3600" dirty="0"/>
              <a:t>, </a:t>
            </a:r>
            <a:r>
              <a:rPr lang="es-ES" sz="3600" dirty="0" err="1"/>
              <a:t>abscesificada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64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FCACDB-59A6-034E-B203-D1BFBFC033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2356" y="438186"/>
            <a:ext cx="7958331" cy="1077229"/>
          </a:xfrm>
        </p:spPr>
        <p:txBody>
          <a:bodyPr/>
          <a:lstStyle/>
          <a:p>
            <a:pPr algn="l"/>
            <a:r>
              <a:rPr lang="es-ES" dirty="0"/>
              <a:t>Evolución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12CB3A-9E18-DD43-8CCD-FC5653512F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0980" y="2052116"/>
            <a:ext cx="10130319" cy="3997828"/>
          </a:xfrm>
        </p:spPr>
        <p:txBody>
          <a:bodyPr>
            <a:noAutofit/>
          </a:bodyPr>
          <a:lstStyle/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dirty="0"/>
              <a:t>Durante la primera semana evolucionó bien 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dirty="0"/>
              <a:t>Se intentó </a:t>
            </a:r>
            <a:r>
              <a:rPr lang="es-ES" b="1" dirty="0"/>
              <a:t>drenar</a:t>
            </a:r>
            <a:r>
              <a:rPr lang="es-ES" dirty="0"/>
              <a:t> el absceso por parte de ORL sin éxito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dirty="0"/>
              <a:t>Se mantuvo a la paciente ingresada con </a:t>
            </a:r>
            <a:r>
              <a:rPr lang="es-ES" b="1" dirty="0" err="1"/>
              <a:t>ceftriaxona</a:t>
            </a:r>
            <a:r>
              <a:rPr lang="es-ES" b="1" dirty="0"/>
              <a:t> + </a:t>
            </a:r>
            <a:r>
              <a:rPr lang="es-ES" b="1" dirty="0" err="1"/>
              <a:t>linezolid</a:t>
            </a:r>
            <a:r>
              <a:rPr lang="es-ES" b="1" dirty="0"/>
              <a:t> iv y tras el hallazgo microbiológico se pasó a </a:t>
            </a:r>
            <a:r>
              <a:rPr lang="es-ES" b="1" dirty="0" err="1"/>
              <a:t>ceftriaxona</a:t>
            </a:r>
            <a:r>
              <a:rPr lang="es-ES" b="1" dirty="0"/>
              <a:t> + </a:t>
            </a:r>
            <a:r>
              <a:rPr lang="es-ES" b="1" dirty="0" err="1"/>
              <a:t>cloxacilina</a:t>
            </a:r>
            <a:r>
              <a:rPr lang="es-ES" b="1" dirty="0"/>
              <a:t> iv</a:t>
            </a:r>
            <a:r>
              <a:rPr lang="es-ES" dirty="0"/>
              <a:t>.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dirty="0"/>
              <a:t>Desarrolló </a:t>
            </a:r>
            <a:r>
              <a:rPr lang="es-ES" b="1" dirty="0"/>
              <a:t>fracaso renal</a:t>
            </a:r>
            <a:r>
              <a:rPr lang="es-ES" dirty="0"/>
              <a:t> agudo, con sospecha de toxicidad por </a:t>
            </a:r>
            <a:r>
              <a:rPr lang="es-ES" dirty="0" err="1"/>
              <a:t>betalactámicos</a:t>
            </a:r>
            <a:endParaRPr lang="es-ES" dirty="0"/>
          </a:p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dirty="0"/>
              <a:t>El absceso comenzó a drenar espontáneamente, la función mejoraba muy lentamente</a:t>
            </a:r>
          </a:p>
          <a:p>
            <a:pPr marL="285750" indent="-285750">
              <a:lnSpc>
                <a:spcPct val="100000"/>
              </a:lnSpc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s-ES" dirty="0"/>
              <a:t> A</a:t>
            </a:r>
            <a:r>
              <a:rPr lang="es-ES" b="1" dirty="0"/>
              <a:t>lta</a:t>
            </a:r>
            <a:r>
              <a:rPr lang="es-ES" dirty="0"/>
              <a:t> con UHD tras 14 días de ingreso, con </a:t>
            </a:r>
            <a:r>
              <a:rPr lang="es-ES" b="1" dirty="0" err="1"/>
              <a:t>daptomicina</a:t>
            </a:r>
            <a:r>
              <a:rPr lang="es-ES" b="1" dirty="0"/>
              <a:t> 500 mg/48h  </a:t>
            </a:r>
            <a:r>
              <a:rPr lang="es-ES" dirty="0"/>
              <a:t>(dosis ajustada a función renal)</a:t>
            </a:r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2410301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TM16401375[[fn=Madison]]</Template>
  <TotalTime>137</TotalTime>
  <Words>201</Words>
  <Application>Microsoft Macintosh PowerPoint</Application>
  <PresentationFormat>Panorámica</PresentationFormat>
  <Paragraphs>28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2" baseType="lpstr">
      <vt:lpstr>Arial</vt:lpstr>
      <vt:lpstr>Arial Black</vt:lpstr>
      <vt:lpstr>MS Shell Dlg 2</vt:lpstr>
      <vt:lpstr>Wingdings</vt:lpstr>
      <vt:lpstr>Wingdings 3</vt:lpstr>
      <vt:lpstr>Madison</vt:lpstr>
      <vt:lpstr> Diagnóstico por imagen. UEI. HGUA.</vt:lpstr>
      <vt:lpstr>Presentación de PowerPoint</vt:lpstr>
      <vt:lpstr>Presentación de PowerPoint</vt:lpstr>
      <vt:lpstr>Presentación de PowerPoint</vt:lpstr>
      <vt:lpstr>Presentación de PowerPoint</vt:lpstr>
      <vt:lpstr>Evolución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Caso clínico. UEI.</dc:title>
  <dc:creator>Nalia Domínguez Lirón</dc:creator>
  <cp:lastModifiedBy>Microsoft Office User</cp:lastModifiedBy>
  <cp:revision>17</cp:revision>
  <dcterms:created xsi:type="dcterms:W3CDTF">2020-02-10T14:13:20Z</dcterms:created>
  <dcterms:modified xsi:type="dcterms:W3CDTF">2020-02-24T19:20:35Z</dcterms:modified>
</cp:coreProperties>
</file>