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9"/>
  </p:notesMasterIdLst>
  <p:handoutMasterIdLst>
    <p:handoutMasterId r:id="rId10"/>
  </p:handoutMasterIdLst>
  <p:sldIdLst>
    <p:sldId id="282" r:id="rId5"/>
    <p:sldId id="292" r:id="rId6"/>
    <p:sldId id="283" r:id="rId7"/>
    <p:sldId id="291" r:id="rId8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533" autoAdjust="0"/>
    <p:restoredTop sz="94631" autoAdjust="0"/>
  </p:normalViewPr>
  <p:slideViewPr>
    <p:cSldViewPr snapToGrid="0">
      <p:cViewPr varScale="1">
        <p:scale>
          <a:sx n="73" d="100"/>
          <a:sy n="73" d="100"/>
        </p:scale>
        <p:origin x="-396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2772" y="9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0CB070B-93E8-4E3F-93BA-4C6F4F890423}" type="datetime1">
              <a:rPr lang="es-ES" smtClean="0"/>
              <a:pPr rtl="0"/>
              <a:t>26/02/2020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es-ES" smtClean="0"/>
              <a:pPr rtl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9EAA754-C899-4020-AF30-0F80416D4F92}" type="datetime1">
              <a:rPr lang="es-ES" noProof="0" smtClean="0"/>
              <a:pPr rtl="0"/>
              <a:t>26/02/2020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xmlns="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pPr rtl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56460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pPr rtl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68716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pPr rtl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37163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pPr rtl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76270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 con imagen pequeñ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1">
            <a:extLst>
              <a:ext uri="{FF2B5EF4-FFF2-40B4-BE49-F238E27FC236}">
                <a16:creationId xmlns:a16="http://schemas.microsoft.com/office/drawing/2014/main" xmlns="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1904" y="4650539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xmlns="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xmlns="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1" name="Marcador de texto 5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xmlns="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xmlns="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3" name="Marcador de texto 5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xmlns="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xmlns="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xmlns="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xmlns="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xmlns="" id="{07666241-4AF6-458A-A571-6C6C291D7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smtClean="0"/>
              <a:t>Haga clic para modificar el estilo de subtítulo del patrón</a:t>
            </a:r>
            <a:endParaRPr lang="es-ES" noProof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6F4F2BBF-F210-4954-9C73-A0030AACD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xmlns="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xmlns="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posición de contenido 3">
            <a:extLst>
              <a:ext uri="{FF2B5EF4-FFF2-40B4-BE49-F238E27FC236}">
                <a16:creationId xmlns:a16="http://schemas.microsoft.com/office/drawing/2014/main" xmlns="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xmlns="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8" name="Marcador de posición de texto 4">
            <a:extLst>
              <a:ext uri="{FF2B5EF4-FFF2-40B4-BE49-F238E27FC236}">
                <a16:creationId xmlns:a16="http://schemas.microsoft.com/office/drawing/2014/main" xmlns="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9" name="Marcador de posición de contenido 3">
            <a:extLst>
              <a:ext uri="{FF2B5EF4-FFF2-40B4-BE49-F238E27FC236}">
                <a16:creationId xmlns:a16="http://schemas.microsoft.com/office/drawing/2014/main" xmlns="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0" name="Marcador de posición de contenido 5">
            <a:extLst>
              <a:ext uri="{FF2B5EF4-FFF2-40B4-BE49-F238E27FC236}">
                <a16:creationId xmlns:a16="http://schemas.microsoft.com/office/drawing/2014/main" xmlns="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xmlns="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AC67C685-BABE-4B77-8C5E-B39B093D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9" name="Marcador de posición de texto 3">
            <a:extLst>
              <a:ext uri="{FF2B5EF4-FFF2-40B4-BE49-F238E27FC236}">
                <a16:creationId xmlns:a16="http://schemas.microsoft.com/office/drawing/2014/main" xmlns="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0" name="Marcador de posición de contenido 2">
            <a:extLst>
              <a:ext uri="{FF2B5EF4-FFF2-40B4-BE49-F238E27FC236}">
                <a16:creationId xmlns:a16="http://schemas.microsoft.com/office/drawing/2014/main" xmlns="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xmlns="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AC67C685-BABE-4B77-8C5E-B39B093D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9" name="Marcador de posición de texto 3">
            <a:extLst>
              <a:ext uri="{FF2B5EF4-FFF2-40B4-BE49-F238E27FC236}">
                <a16:creationId xmlns:a16="http://schemas.microsoft.com/office/drawing/2014/main" xmlns="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2" name="Marcador de posición de imagen 2">
            <a:extLst>
              <a:ext uri="{FF2B5EF4-FFF2-40B4-BE49-F238E27FC236}">
                <a16:creationId xmlns:a16="http://schemas.microsoft.com/office/drawing/2014/main" xmlns="" id="{10319378-269C-406E-9B84-FCF22DA02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xmlns="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xmlns="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l título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xmlns="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xmlns="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con imagen gra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1">
            <a:extLst>
              <a:ext uri="{FF2B5EF4-FFF2-40B4-BE49-F238E27FC236}">
                <a16:creationId xmlns:a16="http://schemas.microsoft.com/office/drawing/2014/main" xmlns="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xmlns="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onteni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1">
            <a:extLst>
              <a:ext uri="{FF2B5EF4-FFF2-40B4-BE49-F238E27FC236}">
                <a16:creationId xmlns:a16="http://schemas.microsoft.com/office/drawing/2014/main" xmlns="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xmlns="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xmlns="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onteni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xmlns="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Marcador de posición de imagen 6">
            <a:extLst>
              <a:ext uri="{FF2B5EF4-FFF2-40B4-BE49-F238E27FC236}">
                <a16:creationId xmlns:a16="http://schemas.microsoft.com/office/drawing/2014/main" xmlns="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xmlns="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xmlns="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con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xmlns="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mparación izquierdo 1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2" name="Marcador de comparación izquierdo 2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8" name="Marcador de posición de texto 4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xmlns="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í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Escriba la leyenda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Gracias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0" name="Marcador de texto 5">
            <a:extLst>
              <a:ext uri="{FF2B5EF4-FFF2-40B4-BE49-F238E27FC236}">
                <a16:creationId xmlns:a16="http://schemas.microsoft.com/office/drawing/2014/main" xmlns="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12" name="Marcador de texto 6">
            <a:extLst>
              <a:ext uri="{FF2B5EF4-FFF2-40B4-BE49-F238E27FC236}">
                <a16:creationId xmlns:a16="http://schemas.microsoft.com/office/drawing/2014/main" xmlns="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Número de teléfono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xmlns="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Identificador de red social o correo electrónico</a:t>
            </a:r>
          </a:p>
        </p:txBody>
      </p:sp>
      <p:sp>
        <p:nvSpPr>
          <p:cNvPr id="14" name="Marcador de texto 8">
            <a:extLst>
              <a:ext uri="{FF2B5EF4-FFF2-40B4-BE49-F238E27FC236}">
                <a16:creationId xmlns:a16="http://schemas.microsoft.com/office/drawing/2014/main" xmlns="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Sitio web de la empresa</a:t>
            </a:r>
          </a:p>
        </p:txBody>
      </p:sp>
    </p:spTree>
    <p:extLst>
      <p:ext uri="{BB962C8B-B14F-4D97-AF65-F5344CB8AC3E}">
        <p14:creationId xmlns:p14="http://schemas.microsoft.com/office/powerpoint/2010/main" xmlns="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xmlns="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xmlns="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xmlns="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32C8D0EF-1DB6-4ADC-8F31-5AE53BF5EAF4}"/>
              </a:ext>
            </a:extLst>
          </p:cNvPr>
          <p:cNvSpPr/>
          <p:nvPr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62F208ED-79A0-4B2C-A5EE-9D27466BCA3F}"/>
              </a:ext>
            </a:extLst>
          </p:cNvPr>
          <p:cNvSpPr/>
          <p:nvPr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4" name="Cuadro de texto 3">
            <a:extLst>
              <a:ext uri="{FF2B5EF4-FFF2-40B4-BE49-F238E27FC236}">
                <a16:creationId xmlns:a16="http://schemas.microsoft.com/office/drawing/2014/main" xmlns="" id="{34FDC6F9-37F9-4E25-AECA-D307B8421C73}"/>
              </a:ext>
            </a:extLst>
          </p:cNvPr>
          <p:cNvSpPr txBox="1"/>
          <p:nvPr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es-ES" sz="1600" b="1" spc="-100" noProof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WOODGROVE</a:t>
            </a:r>
            <a:r>
              <a:rPr lang="es-ES" sz="1600" b="1" spc="-100" noProof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es-ES" sz="1600" b="1" spc="-100" noProof="0">
                <a:solidFill>
                  <a:schemeClr val="tx1"/>
                </a:solidFill>
                <a:latin typeface="Corbel" panose="020B0503020204020204" pitchFamily="34" charset="0"/>
              </a:rPr>
              <a:t>BANK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6B322F68-670D-45A0-A54F-7E70BCEAED3F}"/>
              </a:ext>
            </a:extLst>
          </p:cNvPr>
          <p:cNvSpPr/>
          <p:nvPr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E69B5F15-353A-4344-8D61-F4E25AA9FB6C}"/>
              </a:ext>
            </a:extLst>
          </p:cNvPr>
          <p:cNvSpPr/>
          <p:nvPr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2FA0C0AA-FCE8-4A7F-928A-54C96BBA9053}"/>
              </a:ext>
            </a:extLst>
          </p:cNvPr>
          <p:cNvSpPr/>
          <p:nvPr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xmlns="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 descr="Trozo de madera cortado por la mitad">
            <a:extLst>
              <a:ext uri="{FF2B5EF4-FFF2-40B4-BE49-F238E27FC236}">
                <a16:creationId xmlns:a16="http://schemas.microsoft.com/office/drawing/2014/main" xmlns="" id="{C0BA96B3-F713-41B0-A2E3-15E9039E47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9862457" y="-6629"/>
            <a:ext cx="2329543" cy="6864629"/>
          </a:xfrm>
        </p:spPr>
      </p:pic>
      <p:sp>
        <p:nvSpPr>
          <p:cNvPr id="16" name="Cuadro de texto 15">
            <a:extLst>
              <a:ext uri="{FF2B5EF4-FFF2-40B4-BE49-F238E27FC236}">
                <a16:creationId xmlns:a16="http://schemas.microsoft.com/office/drawing/2014/main" xmlns="" id="{E2F2BFDF-E9F2-4569-A9F2-E1FFCB7FB82D}"/>
              </a:ext>
            </a:extLst>
          </p:cNvPr>
          <p:cNvSpPr txBox="1"/>
          <p:nvPr/>
        </p:nvSpPr>
        <p:spPr>
          <a:xfrm>
            <a:off x="4885508" y="4108339"/>
            <a:ext cx="2160543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es-ES" sz="1600" b="1" spc="-1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Jose</a:t>
            </a:r>
            <a:r>
              <a:rPr lang="es-ES" sz="16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Mª </a:t>
            </a:r>
            <a:r>
              <a:rPr lang="es-ES" sz="1600" b="1" spc="-1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Doménech</a:t>
            </a:r>
            <a:r>
              <a:rPr lang="es-ES" sz="16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Serrano</a:t>
            </a:r>
          </a:p>
          <a:p>
            <a:pPr algn="r" rtl="0">
              <a:lnSpc>
                <a:spcPts val="1400"/>
              </a:lnSpc>
            </a:pPr>
            <a:r>
              <a:rPr lang="es-ES" sz="16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2355</a:t>
            </a:r>
            <a:endParaRPr lang="es-ES" sz="1600" b="1" spc="-100" dirty="0" smtClean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367" y="3729225"/>
            <a:ext cx="6798250" cy="2278478"/>
          </a:xfrm>
        </p:spPr>
        <p:txBody>
          <a:bodyPr rtlCol="0"/>
          <a:lstStyle/>
          <a:p>
            <a:pPr rtl="0"/>
            <a:r>
              <a:rPr lang="es-ES" dirty="0" smtClean="0"/>
              <a:t>caso clínico digestivo</a:t>
            </a:r>
            <a:endParaRPr lang="es-ES" dirty="0"/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904" y="4026716"/>
            <a:ext cx="3401478" cy="1815861"/>
          </a:xfrm>
        </p:spPr>
        <p:txBody>
          <a:bodyPr rtlCol="0"/>
          <a:lstStyle/>
          <a:p>
            <a:pPr rtl="0"/>
            <a:r>
              <a:rPr lang="es-ES" sz="1600" dirty="0" smtClean="0"/>
              <a:t>Hospital de </a:t>
            </a:r>
            <a:r>
              <a:rPr lang="es-ES" sz="1600" dirty="0" err="1" smtClean="0"/>
              <a:t>Sant</a:t>
            </a:r>
            <a:r>
              <a:rPr lang="es-ES" sz="1600" dirty="0" smtClean="0"/>
              <a:t> Joan </a:t>
            </a:r>
            <a:r>
              <a:rPr lang="es-ES" sz="1600" dirty="0" err="1" smtClean="0"/>
              <a:t>d’Alacant</a:t>
            </a:r>
            <a:endParaRPr lang="es-ES" sz="1600" dirty="0" smtClean="0"/>
          </a:p>
          <a:p>
            <a:pPr rtl="0"/>
            <a:r>
              <a:rPr lang="es-ES" sz="1600" dirty="0" smtClean="0"/>
              <a:t>Universidad Miguel Hernández </a:t>
            </a:r>
          </a:p>
          <a:p>
            <a:pPr rtl="0"/>
            <a:r>
              <a:rPr lang="es-ES" sz="1600" dirty="0" smtClean="0"/>
              <a:t>Aprobado por el Dr. Martínez-Egea</a:t>
            </a:r>
            <a:endParaRPr lang="es-ES" sz="1600" dirty="0"/>
          </a:p>
        </p:txBody>
      </p:sp>
      <p:pic>
        <p:nvPicPr>
          <p:cNvPr id="6" name="Picture 2" descr="Resultado de imagen de simbolo um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577" y="439800"/>
            <a:ext cx="2030945" cy="670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99961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365762" y="261258"/>
            <a:ext cx="9117872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MOTIVO DE CONSULTA: </a:t>
            </a:r>
          </a:p>
          <a:p>
            <a:r>
              <a:rPr lang="es-ES" sz="1600" dirty="0" smtClean="0">
                <a:solidFill>
                  <a:schemeClr val="bg1"/>
                </a:solidFill>
              </a:rPr>
              <a:t>Varón de 42 años que acude a urgencias por ictericia y malestar general a raíz de caída al salir de la bañera.</a:t>
            </a:r>
          </a:p>
          <a:p>
            <a:endParaRPr lang="es-ES" sz="1600" b="1" dirty="0" smtClean="0">
              <a:solidFill>
                <a:schemeClr val="bg1"/>
              </a:solidFill>
            </a:endParaRPr>
          </a:p>
          <a:p>
            <a:r>
              <a:rPr lang="es-ES" sz="1600" b="1" dirty="0" smtClean="0">
                <a:solidFill>
                  <a:schemeClr val="bg1"/>
                </a:solidFill>
              </a:rPr>
              <a:t>ANAMNESIS: </a:t>
            </a:r>
          </a:p>
          <a:p>
            <a:r>
              <a:rPr lang="es-ES" sz="1600" dirty="0" smtClean="0">
                <a:solidFill>
                  <a:schemeClr val="bg1"/>
                </a:solidFill>
              </a:rPr>
              <a:t>No RAM conocidas, no HTA, no DM, no DLP. Antecedentes médicos: tromboflebitis y TVP . Antecedentes quirúrgicos: </a:t>
            </a:r>
            <a:r>
              <a:rPr lang="es-ES" sz="1600" dirty="0" err="1" smtClean="0">
                <a:solidFill>
                  <a:schemeClr val="bg1"/>
                </a:solidFill>
              </a:rPr>
              <a:t>amigdalectomía</a:t>
            </a:r>
            <a:r>
              <a:rPr lang="es-ES" sz="1600" dirty="0" smtClean="0">
                <a:solidFill>
                  <a:schemeClr val="bg1"/>
                </a:solidFill>
              </a:rPr>
              <a:t>, absceso </a:t>
            </a:r>
            <a:r>
              <a:rPr lang="es-ES" sz="1600" dirty="0" err="1" smtClean="0">
                <a:solidFill>
                  <a:schemeClr val="bg1"/>
                </a:solidFill>
              </a:rPr>
              <a:t>perianal</a:t>
            </a:r>
            <a:r>
              <a:rPr lang="es-ES" sz="1600" dirty="0" smtClean="0">
                <a:solidFill>
                  <a:schemeClr val="bg1"/>
                </a:solidFill>
              </a:rPr>
              <a:t> y varices. Hábitos tóxicos:56 años-paquete, más de 150 gramos de alcohol al día. No toma ninguna medicación.</a:t>
            </a:r>
          </a:p>
          <a:p>
            <a:endParaRPr lang="es-ES" sz="1600" dirty="0" smtClean="0">
              <a:solidFill>
                <a:schemeClr val="bg1"/>
              </a:solidFill>
            </a:endParaRPr>
          </a:p>
          <a:p>
            <a:r>
              <a:rPr lang="es-ES" sz="1600" b="1" dirty="0" smtClean="0">
                <a:solidFill>
                  <a:schemeClr val="bg1"/>
                </a:solidFill>
              </a:rPr>
              <a:t>ENFERMEDAD ACTUAL:</a:t>
            </a:r>
          </a:p>
          <a:p>
            <a:r>
              <a:rPr lang="es-ES" sz="1600" dirty="0" smtClean="0">
                <a:solidFill>
                  <a:schemeClr val="bg1"/>
                </a:solidFill>
              </a:rPr>
              <a:t>Paciente varón de 42 años que acude a urgencias a raíz de una caída al salir de la bañera, presentando malestar general. A la llegada a urgencias se observa ictericia de piel y mucosas, incremento del perímetro abdominal, dolor en FID, nauseas y vómitos. No alteraciones del hábito </a:t>
            </a:r>
            <a:r>
              <a:rPr lang="es-ES" sz="1600" dirty="0" err="1" smtClean="0">
                <a:solidFill>
                  <a:schemeClr val="bg1"/>
                </a:solidFill>
              </a:rPr>
              <a:t>deposicional</a:t>
            </a:r>
            <a:r>
              <a:rPr lang="es-ES" sz="1600" dirty="0" smtClean="0">
                <a:solidFill>
                  <a:schemeClr val="bg1"/>
                </a:solidFill>
              </a:rPr>
              <a:t>, no clínica </a:t>
            </a:r>
            <a:r>
              <a:rPr lang="es-ES" sz="1600" dirty="0" err="1" smtClean="0">
                <a:solidFill>
                  <a:schemeClr val="bg1"/>
                </a:solidFill>
              </a:rPr>
              <a:t>miccional</a:t>
            </a:r>
            <a:r>
              <a:rPr lang="es-ES" sz="1600" dirty="0" smtClean="0">
                <a:solidFill>
                  <a:schemeClr val="bg1"/>
                </a:solidFill>
              </a:rPr>
              <a:t>, no fiebre, no palpitaciones, no disnea.</a:t>
            </a:r>
          </a:p>
          <a:p>
            <a:endParaRPr lang="es-ES" sz="1600" dirty="0" smtClean="0">
              <a:solidFill>
                <a:schemeClr val="bg1"/>
              </a:solidFill>
            </a:endParaRPr>
          </a:p>
          <a:p>
            <a:r>
              <a:rPr lang="es-ES" sz="1600" b="1" dirty="0" smtClean="0">
                <a:solidFill>
                  <a:schemeClr val="bg1"/>
                </a:solidFill>
              </a:rPr>
              <a:t>EXPLORACIÓN FÍSICA: </a:t>
            </a:r>
          </a:p>
          <a:p>
            <a:r>
              <a:rPr lang="es-ES" sz="1600" dirty="0" smtClean="0">
                <a:solidFill>
                  <a:schemeClr val="bg1"/>
                </a:solidFill>
              </a:rPr>
              <a:t>Regular estado general, consciente y orientado, ictericia de piel y mucosas.</a:t>
            </a:r>
          </a:p>
          <a:p>
            <a:r>
              <a:rPr lang="es-ES" sz="1600" dirty="0" smtClean="0">
                <a:solidFill>
                  <a:schemeClr val="bg1"/>
                </a:solidFill>
              </a:rPr>
              <a:t>Ictericia conjuntival. Abdomen  distendido, globuloso, levemente doloroso a la palpación, matidez en flancos, timpanismo en cúpula de abdomen, signo de la oleada +, </a:t>
            </a:r>
            <a:r>
              <a:rPr lang="es-ES" sz="1600" dirty="0" err="1" smtClean="0">
                <a:solidFill>
                  <a:schemeClr val="bg1"/>
                </a:solidFill>
              </a:rPr>
              <a:t>telangiectasias</a:t>
            </a:r>
            <a:r>
              <a:rPr lang="es-ES" sz="1600" dirty="0" smtClean="0">
                <a:solidFill>
                  <a:schemeClr val="bg1"/>
                </a:solidFill>
              </a:rPr>
              <a:t> en abdomen. </a:t>
            </a:r>
            <a:r>
              <a:rPr lang="es-ES" sz="1600" dirty="0" err="1" smtClean="0">
                <a:solidFill>
                  <a:schemeClr val="bg1"/>
                </a:solidFill>
              </a:rPr>
              <a:t>Flapping</a:t>
            </a:r>
            <a:r>
              <a:rPr lang="es-ES" sz="1600" dirty="0" smtClean="0">
                <a:solidFill>
                  <a:schemeClr val="bg1"/>
                </a:solidFill>
              </a:rPr>
              <a:t>, enlentecimiento psicomotor. Edemas con fóvea en MMII.</a:t>
            </a:r>
          </a:p>
          <a:p>
            <a:endParaRPr lang="es-ES" sz="1600" dirty="0" smtClean="0">
              <a:solidFill>
                <a:schemeClr val="bg1"/>
              </a:solidFill>
            </a:endParaRPr>
          </a:p>
          <a:p>
            <a:r>
              <a:rPr lang="es-ES" sz="1600" b="1" dirty="0" smtClean="0">
                <a:solidFill>
                  <a:schemeClr val="bg1"/>
                </a:solidFill>
              </a:rPr>
              <a:t>PRUEBAS COMPLEMENTARIAS:</a:t>
            </a:r>
          </a:p>
          <a:p>
            <a:r>
              <a:rPr lang="es-ES" sz="1600" dirty="0" smtClean="0">
                <a:solidFill>
                  <a:schemeClr val="bg1"/>
                </a:solidFill>
              </a:rPr>
              <a:t>Analítica: leucocitosis, elevación TP, </a:t>
            </a:r>
            <a:r>
              <a:rPr lang="es-ES" sz="1600" dirty="0" err="1" smtClean="0">
                <a:solidFill>
                  <a:schemeClr val="bg1"/>
                </a:solidFill>
              </a:rPr>
              <a:t>hipoalbuminemia</a:t>
            </a:r>
            <a:r>
              <a:rPr lang="es-ES" sz="1600" dirty="0" smtClean="0">
                <a:solidFill>
                  <a:schemeClr val="bg1"/>
                </a:solidFill>
              </a:rPr>
              <a:t>, bilirrubina total de 29,40 mg/</a:t>
            </a:r>
            <a:r>
              <a:rPr lang="es-ES" sz="1600" dirty="0" err="1" smtClean="0">
                <a:solidFill>
                  <a:schemeClr val="bg1"/>
                </a:solidFill>
              </a:rPr>
              <a:t>dL</a:t>
            </a:r>
            <a:r>
              <a:rPr lang="es-ES" sz="1600" dirty="0" smtClean="0">
                <a:solidFill>
                  <a:schemeClr val="bg1"/>
                </a:solidFill>
              </a:rPr>
              <a:t>, elevación de enzimas hepáticas. </a:t>
            </a:r>
            <a:r>
              <a:rPr lang="es-ES" sz="1600" dirty="0" err="1" smtClean="0">
                <a:solidFill>
                  <a:schemeClr val="bg1"/>
                </a:solidFill>
              </a:rPr>
              <a:t>ECOabd</a:t>
            </a:r>
            <a:r>
              <a:rPr lang="es-ES" sz="1600" dirty="0" smtClean="0">
                <a:solidFill>
                  <a:schemeClr val="bg1"/>
                </a:solidFill>
              </a:rPr>
              <a:t>: hepatomegalia e </a:t>
            </a:r>
            <a:r>
              <a:rPr lang="es-ES" sz="1600" dirty="0" err="1" smtClean="0">
                <a:solidFill>
                  <a:schemeClr val="bg1"/>
                </a:solidFill>
              </a:rPr>
              <a:t>hiperecogenicidad</a:t>
            </a:r>
            <a:r>
              <a:rPr lang="es-ES" sz="1600" dirty="0" smtClean="0">
                <a:solidFill>
                  <a:schemeClr val="bg1"/>
                </a:solidFill>
              </a:rPr>
              <a:t> hepática. Presencia de líquido ascítico. </a:t>
            </a:r>
            <a:r>
              <a:rPr lang="es-ES" sz="1600" dirty="0" err="1" smtClean="0">
                <a:solidFill>
                  <a:schemeClr val="bg1"/>
                </a:solidFill>
              </a:rPr>
              <a:t>Rx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abd</a:t>
            </a:r>
            <a:r>
              <a:rPr lang="es-ES" sz="1600" dirty="0" smtClean="0">
                <a:solidFill>
                  <a:schemeClr val="bg1"/>
                </a:solidFill>
              </a:rPr>
              <a:t>: no visibles las asas intestinales. Paracentesis evacuadora. Índice de </a:t>
            </a:r>
            <a:r>
              <a:rPr lang="es-ES" sz="1600" dirty="0" err="1" smtClean="0">
                <a:solidFill>
                  <a:schemeClr val="bg1"/>
                </a:solidFill>
              </a:rPr>
              <a:t>Maddrey</a:t>
            </a:r>
            <a:r>
              <a:rPr lang="es-ES" sz="1600" dirty="0" smtClean="0">
                <a:solidFill>
                  <a:schemeClr val="bg1"/>
                </a:solidFill>
              </a:rPr>
              <a:t> 66. </a:t>
            </a:r>
            <a:r>
              <a:rPr lang="es-ES" sz="1600" dirty="0" err="1" smtClean="0">
                <a:solidFill>
                  <a:schemeClr val="bg1"/>
                </a:solidFill>
              </a:rPr>
              <a:t>Clasificaión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Child</a:t>
            </a:r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</a:rPr>
              <a:t>Pugh</a:t>
            </a:r>
            <a:r>
              <a:rPr lang="es-ES" sz="1600" dirty="0" smtClean="0">
                <a:solidFill>
                  <a:schemeClr val="bg1"/>
                </a:solidFill>
              </a:rPr>
              <a:t> C.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8434" name="Picture 2" descr="Resultado de imagen de simbolo um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32274" y="6265835"/>
            <a:ext cx="1793553" cy="592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91674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9" descr="Polígono de arquitectura abstracto">
            <a:extLst>
              <a:ext uri="{FF2B5EF4-FFF2-40B4-BE49-F238E27FC236}">
                <a16:creationId xmlns:a16="http://schemas.microsoft.com/office/drawing/2014/main" xmlns="" id="{38475F7B-316A-47DC-9CBB-B074A5B5994C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3"/>
          <a:stretch>
            <a:fillRect/>
          </a:stretch>
        </p:blipFill>
        <p:spPr>
          <a:xfrm>
            <a:off x="9980476" y="1084"/>
            <a:ext cx="2211524" cy="6856915"/>
          </a:xfr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3</a:t>
            </a:fld>
            <a:endParaRPr lang="es-ES"/>
          </a:p>
        </p:txBody>
      </p:sp>
      <p:pic>
        <p:nvPicPr>
          <p:cNvPr id="9" name="Picture 2" descr="Resultado de imagen de simbolo um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32273" y="6265835"/>
            <a:ext cx="1793553" cy="592165"/>
          </a:xfrm>
          <a:prstGeom prst="rect">
            <a:avLst/>
          </a:prstGeom>
          <a:noFill/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55785" y="480634"/>
            <a:ext cx="5934625" cy="580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32974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 smtClean="0"/>
              <a:t>RESOLUCIÓN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125E40B9-054F-4D79-BD17-68E71C740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5474" y="1343907"/>
            <a:ext cx="6596744" cy="1947934"/>
          </a:xfrm>
        </p:spPr>
        <p:txBody>
          <a:bodyPr rtlCol="0"/>
          <a:lstStyle/>
          <a:p>
            <a:pPr marL="0" indent="0" rtl="0">
              <a:buNone/>
            </a:pPr>
            <a:r>
              <a:rPr lang="es-ES" sz="3200" dirty="0" smtClean="0"/>
              <a:t>ASCITIS</a:t>
            </a:r>
          </a:p>
          <a:p>
            <a:pPr marL="0" indent="0" rtl="0">
              <a:buNone/>
            </a:pPr>
            <a:r>
              <a:rPr lang="es-ES" sz="3200" dirty="0" smtClean="0"/>
              <a:t>HEPATITIS AGUDA ALCOHÓLICA</a:t>
            </a:r>
          </a:p>
          <a:p>
            <a:pPr marL="0" indent="0" rtl="0">
              <a:buNone/>
            </a:pPr>
            <a:r>
              <a:rPr lang="es-ES" sz="3200" dirty="0" smtClean="0"/>
              <a:t>CIRROSIS DESCOMPENSADA</a:t>
            </a:r>
            <a:endParaRPr lang="es-ES" sz="320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4</a:t>
            </a:fld>
            <a:endParaRPr lang="es-ES"/>
          </a:p>
        </p:txBody>
      </p:sp>
      <p:pic>
        <p:nvPicPr>
          <p:cNvPr id="8" name="Picture 2" descr="Resultado de imagen de simbolo um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32273" y="6265835"/>
            <a:ext cx="1793553" cy="592165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5381896" y="6374675"/>
            <a:ext cx="4493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JOSE MARÍA DOMÉNECH SERRANO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xmlns="" val="3640701659"/>
      </p:ext>
    </p:extLst>
  </p:cSld>
  <p:clrMapOvr>
    <a:masterClrMapping/>
  </p:clrMapOvr>
</p:sld>
</file>

<file path=ppt/theme/theme1.xml><?xml version="1.0" encoding="utf-8"?>
<a:theme xmlns:a="http://schemas.openxmlformats.org/drawingml/2006/main" name="tf67328976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ustom 154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_30677714_TF67328976" id="{CFA10EA1-FB96-4DF7-9AEA-652009566947}" vid="{942A39ED-054D-487A-BA3A-AD0BCEB3D6F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tf67328976</Template>
  <TotalTime>0</TotalTime>
  <Words>306</Words>
  <Application>Microsoft Office PowerPoint</Application>
  <PresentationFormat>Personalizado</PresentationFormat>
  <Paragraphs>33</Paragraphs>
  <Slides>4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5" baseType="lpstr">
      <vt:lpstr>tf67328976</vt:lpstr>
      <vt:lpstr>caso clínico digestivo</vt:lpstr>
      <vt:lpstr>Diapositiva 2</vt:lpstr>
      <vt:lpstr>Diapositiva 3</vt:lpstr>
      <vt:lpstr>RESOLUCIÓN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2020-02-25T22:18:37Z</dcterms:created>
  <dcterms:modified xsi:type="dcterms:W3CDTF">2020-02-26T16:41:32Z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