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4a527f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4a527f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4a527f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4a527f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5600b67fe2302b3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5600b67fe2302b3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4124513"/>
            <a:ext cx="8458200" cy="949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734343"/>
            <a:ext cx="7772400" cy="22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sz="7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4030200" cy="4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4656667" y="1949212"/>
            <a:ext cx="4030200" cy="4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0" y="5875079"/>
            <a:ext cx="86868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  <a:defRPr sz="2400" b="1" i="0"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■"/>
              <a:defRPr sz="2400" b="1" i="0"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  <a:defRPr sz="2400" b="1" i="0"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■"/>
              <a:defRPr sz="2400" b="1" i="0">
                <a:solidFill>
                  <a:schemeClr val="lt1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○"/>
              <a:defRPr sz="2400" b="1" i="0">
                <a:solidFill>
                  <a:schemeClr val="lt1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■"/>
              <a:defRPr sz="2400" b="1" i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ctrTitle"/>
          </p:nvPr>
        </p:nvSpPr>
        <p:spPr>
          <a:xfrm>
            <a:off x="685800" y="1734343"/>
            <a:ext cx="7772400" cy="22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00"/>
                </a:solidFill>
              </a:rPr>
              <a:t>TALLERES INTEGRADOS III - DX A PRIMERA VISTA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00"/>
                </a:solidFill>
              </a:rPr>
              <a:t>CASO CARDIOLOGÍA</a:t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B113"/>
                </a:solidFill>
              </a:rPr>
              <a:t>Francisco Alzueta Carrión - 2184</a:t>
            </a:r>
            <a:endParaRPr>
              <a:solidFill>
                <a:srgbClr val="FFB1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B113"/>
                </a:solidFill>
              </a:rPr>
              <a:t>Autorizado por el Dr. Arrarte</a:t>
            </a:r>
            <a:endParaRPr>
              <a:solidFill>
                <a:srgbClr val="FFB11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B113"/>
                </a:solidFill>
              </a:rPr>
              <a:t>ENFERMEDAD ACTUAL</a:t>
            </a:r>
            <a:endParaRPr>
              <a:solidFill>
                <a:srgbClr val="FFB113"/>
              </a:solidFill>
            </a:endParaRPr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Mujer de 75 años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 b="1"/>
              <a:t>Disnea ante mínimos esfuerzos</a:t>
            </a:r>
            <a:r>
              <a:rPr lang="es" sz="2000"/>
              <a:t> de </a:t>
            </a:r>
            <a:r>
              <a:rPr lang="es" sz="2000" b="1"/>
              <a:t>aparición reciente y súbita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Niega dolor precordial o clínica de infección respiratoria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 u="sng"/>
              <a:t>ANTECEDENTES</a:t>
            </a:r>
            <a:r>
              <a:rPr lang="es" sz="2000"/>
              <a:t>: </a:t>
            </a:r>
            <a:r>
              <a:rPr lang="es" sz="2000" b="1"/>
              <a:t>Prótesis biológicas</a:t>
            </a:r>
            <a:r>
              <a:rPr lang="es" sz="2000"/>
              <a:t> en posición aórtica y mitral, con IT moderada-severa e </a:t>
            </a:r>
            <a:r>
              <a:rPr lang="es" sz="2000" b="1"/>
              <a:t>HTP severa</a:t>
            </a:r>
            <a:r>
              <a:rPr lang="es" sz="2000"/>
              <a:t>. Ex-fumadora de 10 años-paquete. </a:t>
            </a:r>
            <a:r>
              <a:rPr lang="es" sz="2000" u="sng"/>
              <a:t>IQx</a:t>
            </a:r>
            <a:r>
              <a:rPr lang="es" sz="2000"/>
              <a:t>: mastectomía. En los </a:t>
            </a:r>
            <a:r>
              <a:rPr lang="es" sz="2000" u="sng"/>
              <a:t>antecedentes familiares</a:t>
            </a:r>
            <a:r>
              <a:rPr lang="es" sz="2000"/>
              <a:t> destaca un hijo fallecido por ictus cerebral a los 40 años. </a:t>
            </a:r>
            <a:r>
              <a:rPr lang="es" sz="2000" u="sng"/>
              <a:t>Fármacos</a:t>
            </a:r>
            <a:r>
              <a:rPr lang="es" sz="2000"/>
              <a:t>: </a:t>
            </a:r>
            <a:r>
              <a:rPr lang="es" sz="2000" b="1"/>
              <a:t>bisoprolol, atorvastatina, Adiro</a:t>
            </a:r>
            <a:r>
              <a:rPr lang="es" sz="2000"/>
              <a:t>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 u="sng"/>
              <a:t>EXAMEN FÍSICO</a:t>
            </a:r>
            <a:r>
              <a:rPr lang="es" sz="2000"/>
              <a:t>: CyO. REG. Eupneica en reposo. AC: rítmica sin soplos. AP: MVC sin ruidos patológicos.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 u="sng"/>
              <a:t>AS</a:t>
            </a:r>
            <a:r>
              <a:rPr lang="es" sz="2000"/>
              <a:t>: leucocitos 12300 /µL (87% PMN), </a:t>
            </a:r>
            <a:r>
              <a:rPr lang="es" sz="2000" b="1"/>
              <a:t>pro-BNP 4958 pg/mL</a:t>
            </a:r>
            <a:r>
              <a:rPr lang="es" sz="2000"/>
              <a:t>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 u="sng"/>
              <a:t>Ecocardio</a:t>
            </a:r>
            <a:r>
              <a:rPr lang="es" sz="2000"/>
              <a:t>: degeneración rápida de ambas prótesis. </a:t>
            </a:r>
            <a:r>
              <a:rPr lang="es" sz="2000" b="1"/>
              <a:t>IT masiva</a:t>
            </a:r>
            <a:r>
              <a:rPr lang="es" sz="2000"/>
              <a:t>.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B113"/>
                </a:solidFill>
              </a:rPr>
              <a:t>ECG</a:t>
            </a:r>
            <a:endParaRPr>
              <a:solidFill>
                <a:srgbClr val="FFB113"/>
              </a:solidFill>
            </a:endParaRPr>
          </a:p>
        </p:txBody>
      </p:sp>
      <p:pic>
        <p:nvPicPr>
          <p:cNvPr id="45" name="Google Shape;45;p10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198" b="15611"/>
          <a:stretch/>
        </p:blipFill>
        <p:spPr>
          <a:xfrm>
            <a:off x="592725" y="1902975"/>
            <a:ext cx="7673600" cy="4385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B113"/>
                </a:solidFill>
              </a:rPr>
              <a:t>DIAGNÓSTICO</a:t>
            </a:r>
            <a:endParaRPr>
              <a:solidFill>
                <a:srgbClr val="FFB113"/>
              </a:solidFill>
            </a:endParaRPr>
          </a:p>
        </p:txBody>
      </p:sp>
      <p:sp>
        <p:nvSpPr>
          <p:cNvPr id="51" name="Google Shape;51;p11"/>
          <p:cNvSpPr txBox="1"/>
          <p:nvPr/>
        </p:nvSpPr>
        <p:spPr>
          <a:xfrm>
            <a:off x="919219" y="300228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/>
              <a:t>Flutter auricular.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/>
              <a:t>Bloqueo AV completo (3er grado) con FC de 42 lpm.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/>
              <a:t>Insuficiencia cardiaca.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000"/>
              <a:t>TRATAMIENTO:</a:t>
            </a:r>
            <a:endParaRPr sz="2000"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Retirar bisoprolol y ver evolución.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Ante la clínica de bajo gasto y la no mejoría de la arritmia, se decide implantación de marcapasos definitivo.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El marcapasos implantado es VVI-R.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Se pauta anticoagulación por el mayor riesgo tromboembólico.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Presentación en pantalla (4:3)</PresentationFormat>
  <Paragraphs>23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6" baseType="lpstr">
      <vt:lpstr>Arial</vt:lpstr>
      <vt:lpstr>Modern</vt:lpstr>
      <vt:lpstr>TALLERES INTEGRADOS III - DX A PRIMERA VISTA CASO CARDIOLOGÍA</vt:lpstr>
      <vt:lpstr>ENFERMEDAD ACTUAL</vt:lpstr>
      <vt:lpstr>ECG</vt:lpstr>
      <vt:lpstr>DIAGNÓSTICO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INTEGRADOS III - DX A PRIMERA VISTA CASO CARDIOLOGÍA</dc:title>
  <cp:lastModifiedBy>Alzueta Carrion, Francisco</cp:lastModifiedBy>
  <cp:revision>1</cp:revision>
  <dcterms:modified xsi:type="dcterms:W3CDTF">2020-02-23T10:08:47Z</dcterms:modified>
</cp:coreProperties>
</file>