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11"/>
    <p:restoredTop sz="94640"/>
  </p:normalViewPr>
  <p:slideViewPr>
    <p:cSldViewPr snapToGrid="0" snapToObjects="1">
      <p:cViewPr varScale="1">
        <p:scale>
          <a:sx n="59" d="100"/>
          <a:sy n="59" d="100"/>
        </p:scale>
        <p:origin x="216" y="1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2/13/20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7200" dirty="0" smtClean="0"/>
              <a:t>Talleres integrados iii. Caso </a:t>
            </a:r>
            <a:r>
              <a:rPr lang="es-ES_tradnl" sz="7200" dirty="0" smtClean="0"/>
              <a:t>clínico </a:t>
            </a:r>
            <a:r>
              <a:rPr lang="es-ES_tradnl" sz="7200" dirty="0" err="1" smtClean="0"/>
              <a:t>CardiologíA</a:t>
            </a:r>
            <a:endParaRPr lang="es-ES_tradnl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71513" y="4389120"/>
            <a:ext cx="8501061" cy="1511618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Nabil </a:t>
            </a:r>
            <a:r>
              <a:rPr lang="es-ES_tradnl" dirty="0" err="1" smtClean="0"/>
              <a:t>Slaoui</a:t>
            </a:r>
            <a:r>
              <a:rPr lang="es-ES_tradnl" dirty="0" smtClean="0"/>
              <a:t> </a:t>
            </a:r>
            <a:r>
              <a:rPr lang="es-ES_tradnl" dirty="0" err="1" smtClean="0"/>
              <a:t>Berezak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Hospital Universitario de San juan </a:t>
            </a:r>
          </a:p>
          <a:p>
            <a:r>
              <a:rPr lang="es-ES_tradnl" dirty="0" smtClean="0"/>
              <a:t>Aprobada por el </a:t>
            </a:r>
            <a:r>
              <a:rPr lang="es-ES_tradnl" dirty="0" smtClean="0"/>
              <a:t>Dr</a:t>
            </a:r>
            <a:r>
              <a:rPr lang="es-ES_tradnl" dirty="0" smtClean="0"/>
              <a:t>. </a:t>
            </a:r>
            <a:r>
              <a:rPr lang="es-ES_tradnl" dirty="0" err="1" smtClean="0"/>
              <a:t>Bertomeu</a:t>
            </a:r>
            <a:endParaRPr lang="es-ES_tradnl" dirty="0" smtClean="0"/>
          </a:p>
          <a:p>
            <a:r>
              <a:rPr lang="es-ES_tradnl" dirty="0" smtClean="0"/>
              <a:t>2019/2020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1714500"/>
            <a:ext cx="10058400" cy="4700588"/>
          </a:xfrm>
        </p:spPr>
        <p:txBody>
          <a:bodyPr>
            <a:normAutofit/>
          </a:bodyPr>
          <a:lstStyle/>
          <a:p>
            <a:r>
              <a:rPr lang="es-ES_tradnl" dirty="0" smtClean="0"/>
              <a:t>Mujer</a:t>
            </a:r>
            <a:r>
              <a:rPr lang="es-ES_tradnl" dirty="0" smtClean="0"/>
              <a:t> </a:t>
            </a:r>
            <a:r>
              <a:rPr lang="es-ES_tradnl" dirty="0" smtClean="0"/>
              <a:t>de </a:t>
            </a:r>
            <a:r>
              <a:rPr lang="es-ES_tradnl" dirty="0" smtClean="0"/>
              <a:t>71 </a:t>
            </a:r>
            <a:r>
              <a:rPr lang="es-ES_tradnl" dirty="0" smtClean="0"/>
              <a:t>años que acude </a:t>
            </a:r>
            <a:r>
              <a:rPr lang="es-ES_tradnl" dirty="0" smtClean="0"/>
              <a:t>a urgencias por presentar </a:t>
            </a:r>
            <a:r>
              <a:rPr lang="es-ES_tradnl" dirty="0" smtClean="0">
                <a:solidFill>
                  <a:srgbClr val="FF0000"/>
                </a:solidFill>
              </a:rPr>
              <a:t>palpitaciones rápidas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Antecedentes</a:t>
            </a:r>
            <a:r>
              <a:rPr lang="es-ES_tradnl" dirty="0" smtClean="0"/>
              <a:t>: </a:t>
            </a:r>
            <a:r>
              <a:rPr lang="es-ES_tradnl" dirty="0" smtClean="0"/>
              <a:t>RAM a </a:t>
            </a:r>
            <a:r>
              <a:rPr lang="es-ES_tradnl" dirty="0" err="1" smtClean="0"/>
              <a:t>codeina</a:t>
            </a:r>
            <a:r>
              <a:rPr lang="es-ES_tradnl" dirty="0" smtClean="0"/>
              <a:t>, </a:t>
            </a:r>
            <a:r>
              <a:rPr lang="es-ES_tradnl" dirty="0" smtClean="0"/>
              <a:t>No DM, </a:t>
            </a:r>
            <a:r>
              <a:rPr lang="es-ES_tradnl" dirty="0" smtClean="0"/>
              <a:t>obesidad, HTA </a:t>
            </a:r>
            <a:r>
              <a:rPr lang="es-ES_tradnl" dirty="0" smtClean="0"/>
              <a:t>y DLP. </a:t>
            </a:r>
            <a:r>
              <a:rPr lang="es-ES_tradnl" dirty="0" smtClean="0"/>
              <a:t>No fuma ni bebe. Se sometió en 2014 a una </a:t>
            </a:r>
            <a:r>
              <a:rPr lang="es-ES_tradnl" dirty="0" err="1" smtClean="0"/>
              <a:t>crioablación</a:t>
            </a:r>
            <a:r>
              <a:rPr lang="es-ES_tradnl" dirty="0" smtClean="0"/>
              <a:t> de venas pulmonares por un cuadro de FA </a:t>
            </a:r>
            <a:r>
              <a:rPr lang="es-ES_tradnl" dirty="0" err="1" smtClean="0"/>
              <a:t>paroxistico</a:t>
            </a:r>
            <a:r>
              <a:rPr lang="es-ES_tradnl" dirty="0" smtClean="0"/>
              <a:t>/persistente. Asma alérgico, HTP, Artrosis, Insuficiencia venosa crónica de MMII, </a:t>
            </a:r>
            <a:r>
              <a:rPr lang="es-ES_tradnl" dirty="0" err="1" smtClean="0"/>
              <a:t>Apendicectomia</a:t>
            </a:r>
            <a:r>
              <a:rPr lang="es-ES_tradnl" dirty="0" smtClean="0"/>
              <a:t>, </a:t>
            </a:r>
            <a:r>
              <a:rPr lang="es-ES_tradnl" dirty="0" err="1" smtClean="0"/>
              <a:t>Varicosafenectmia</a:t>
            </a:r>
            <a:r>
              <a:rPr lang="es-ES_tradnl" dirty="0" smtClean="0"/>
              <a:t>, </a:t>
            </a:r>
            <a:r>
              <a:rPr lang="es-ES_tradnl" dirty="0" err="1" smtClean="0"/>
              <a:t>herniorrafia</a:t>
            </a:r>
            <a:r>
              <a:rPr lang="es-ES_tradnl" dirty="0" smtClean="0"/>
              <a:t> umbilical.</a:t>
            </a:r>
          </a:p>
          <a:p>
            <a:r>
              <a:rPr lang="es-ES_tradnl" dirty="0" smtClean="0"/>
              <a:t>Tratamiento: </a:t>
            </a:r>
            <a:r>
              <a:rPr lang="es-ES_tradnl" dirty="0" err="1" smtClean="0"/>
              <a:t>Pradaxa</a:t>
            </a:r>
            <a:r>
              <a:rPr lang="es-ES_tradnl" dirty="0" smtClean="0"/>
              <a:t>, </a:t>
            </a:r>
            <a:r>
              <a:rPr lang="es-ES_tradnl" dirty="0" err="1" smtClean="0"/>
              <a:t>Apocard</a:t>
            </a:r>
            <a:r>
              <a:rPr lang="es-ES_tradnl" dirty="0" smtClean="0"/>
              <a:t>, </a:t>
            </a:r>
            <a:r>
              <a:rPr lang="es-ES_tradnl" dirty="0" err="1" smtClean="0"/>
              <a:t>Bisoprolol</a:t>
            </a:r>
            <a:r>
              <a:rPr lang="es-ES_tradnl" dirty="0" smtClean="0"/>
              <a:t>, Furosemida, </a:t>
            </a:r>
            <a:r>
              <a:rPr lang="es-ES_tradnl" dirty="0" err="1" smtClean="0"/>
              <a:t>atorvastatina</a:t>
            </a:r>
            <a:r>
              <a:rPr lang="es-ES_tradnl" dirty="0" smtClean="0"/>
              <a:t>.</a:t>
            </a:r>
            <a:endParaRPr lang="es-ES_tradnl" dirty="0" smtClean="0"/>
          </a:p>
          <a:p>
            <a:r>
              <a:rPr lang="es-ES_tradnl" dirty="0"/>
              <a:t>Exploración física: </a:t>
            </a:r>
            <a:r>
              <a:rPr lang="es-ES_tradnl" dirty="0" err="1"/>
              <a:t>Tª</a:t>
            </a:r>
            <a:r>
              <a:rPr lang="es-ES_tradnl" dirty="0"/>
              <a:t> </a:t>
            </a:r>
            <a:r>
              <a:rPr lang="es-ES_tradnl" dirty="0" smtClean="0"/>
              <a:t>36,5; </a:t>
            </a:r>
            <a:r>
              <a:rPr lang="es-ES_tradnl" dirty="0" err="1"/>
              <a:t>Sat</a:t>
            </a:r>
            <a:r>
              <a:rPr lang="es-ES_tradnl" dirty="0"/>
              <a:t> O2 99%; TA </a:t>
            </a:r>
            <a:r>
              <a:rPr lang="es-ES_tradnl" dirty="0" smtClean="0"/>
              <a:t>143/82 </a:t>
            </a:r>
            <a:r>
              <a:rPr lang="es-ES_tradnl" dirty="0" err="1" smtClean="0"/>
              <a:t>mmHg</a:t>
            </a:r>
            <a:r>
              <a:rPr lang="es-ES_tradnl" dirty="0" smtClean="0"/>
              <a:t>, </a:t>
            </a:r>
            <a:r>
              <a:rPr lang="es-ES_tradnl" dirty="0"/>
              <a:t> </a:t>
            </a:r>
            <a:r>
              <a:rPr lang="es-ES_tradnl" dirty="0" smtClean="0"/>
              <a:t>95 LPM. </a:t>
            </a:r>
            <a:r>
              <a:rPr lang="es-ES_tradnl" dirty="0" smtClean="0"/>
              <a:t>Buen </a:t>
            </a:r>
            <a:r>
              <a:rPr lang="es-ES_tradnl" dirty="0"/>
              <a:t>estado </a:t>
            </a:r>
            <a:r>
              <a:rPr lang="es-ES_tradnl" dirty="0" smtClean="0"/>
              <a:t>general. AC: tonos arrítmicos. No soplos ni roces. AP: normal. AC</a:t>
            </a:r>
            <a:r>
              <a:rPr lang="es-ES_tradnl" dirty="0"/>
              <a:t>: anodino. </a:t>
            </a:r>
            <a:r>
              <a:rPr lang="es-ES_tradnl" dirty="0" smtClean="0"/>
              <a:t>Abdomen </a:t>
            </a:r>
            <a:r>
              <a:rPr lang="es-ES_tradnl" dirty="0"/>
              <a:t>blando y </a:t>
            </a:r>
            <a:r>
              <a:rPr lang="es-ES_tradnl" dirty="0" err="1"/>
              <a:t>depresible</a:t>
            </a:r>
            <a:r>
              <a:rPr lang="es-ES_tradnl" dirty="0"/>
              <a:t>, sin masas ni </a:t>
            </a:r>
            <a:r>
              <a:rPr lang="es-ES_tradnl" dirty="0" err="1" smtClean="0"/>
              <a:t>megalias</a:t>
            </a:r>
            <a:r>
              <a:rPr lang="es-ES_tradnl" dirty="0" smtClean="0"/>
              <a:t>. EEII: no hallazgos </a:t>
            </a:r>
            <a:r>
              <a:rPr lang="es-ES_tradnl" dirty="0" err="1" smtClean="0"/>
              <a:t>patologicos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Pruebas complementarias: ECG de 12 derivaciones.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2737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8" y="174172"/>
            <a:ext cx="12119904" cy="609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DIAGNÓSTICO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err="1" smtClean="0"/>
              <a:t>Fibriculación</a:t>
            </a:r>
            <a:r>
              <a:rPr lang="es-ES_tradnl" sz="3200" dirty="0" smtClean="0"/>
              <a:t> auricular.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8017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78</TotalTime>
  <Words>172</Words>
  <Application>Microsoft Macintosh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Calibri</vt:lpstr>
      <vt:lpstr>Rockwell</vt:lpstr>
      <vt:lpstr>Rockwell Condensed</vt:lpstr>
      <vt:lpstr>Rockwell Extra Bold</vt:lpstr>
      <vt:lpstr>Wingdings</vt:lpstr>
      <vt:lpstr>Tipo de madera</vt:lpstr>
      <vt:lpstr>Talleres integrados iii. Caso clínico CardiologíA</vt:lpstr>
      <vt:lpstr>Presentación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iii. Caso clínico interna</dc:title>
  <dc:creator>Nabil Slaoui Berezak</dc:creator>
  <cp:lastModifiedBy>Nabil Slaoui Berezak</cp:lastModifiedBy>
  <cp:revision>8</cp:revision>
  <dcterms:created xsi:type="dcterms:W3CDTF">2020-02-12T18:21:19Z</dcterms:created>
  <dcterms:modified xsi:type="dcterms:W3CDTF">2020-02-13T18:15:13Z</dcterms:modified>
</cp:coreProperties>
</file>