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EBA058-A1FB-4D06-A8A6-21B50B882445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33966-A2E0-4BE7-8AC8-E6297803FD7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4487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3966-A2E0-4BE7-8AC8-E6297803FD77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770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5169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065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466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431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67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0312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184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708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225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637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198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E30A1B8-7E1A-4D5F-A5D0-162B1BB80D0C}" type="datetimeFigureOut">
              <a:rPr lang="es-ES" smtClean="0"/>
              <a:t>22/02/2020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9F13CFE-A23D-4CC2-9072-6397336D32C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056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TALLERES INTEGRADOS III:</a:t>
            </a:r>
            <a:br>
              <a:rPr lang="es-ES" dirty="0" smtClean="0"/>
            </a:br>
            <a:r>
              <a:rPr lang="es-ES" dirty="0" smtClean="0"/>
              <a:t>DIGESTIVO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90388" y="5502471"/>
            <a:ext cx="6801612" cy="1239894"/>
          </a:xfrm>
        </p:spPr>
        <p:txBody>
          <a:bodyPr>
            <a:normAutofit lnSpcReduction="10000"/>
          </a:bodyPr>
          <a:lstStyle/>
          <a:p>
            <a:pPr algn="r"/>
            <a:r>
              <a:rPr lang="es-ES" dirty="0" smtClean="0"/>
              <a:t>Lucia </a:t>
            </a:r>
            <a:r>
              <a:rPr lang="es-ES" dirty="0" err="1" smtClean="0"/>
              <a:t>Pelegrín</a:t>
            </a:r>
            <a:r>
              <a:rPr lang="es-ES" dirty="0" smtClean="0"/>
              <a:t> </a:t>
            </a:r>
            <a:r>
              <a:rPr lang="es-ES" dirty="0" err="1" smtClean="0"/>
              <a:t>Durá</a:t>
            </a:r>
            <a:r>
              <a:rPr lang="es-ES" dirty="0" smtClean="0"/>
              <a:t> 2375</a:t>
            </a:r>
          </a:p>
          <a:p>
            <a:pPr algn="r"/>
            <a:r>
              <a:rPr lang="es-ES" dirty="0" smtClean="0"/>
              <a:t>Aprobado por Dr. Antonio Martínez Egea</a:t>
            </a:r>
          </a:p>
          <a:p>
            <a:pPr algn="r"/>
            <a:r>
              <a:rPr lang="es-ES" dirty="0" smtClean="0"/>
              <a:t>Hospital San juan</a:t>
            </a:r>
            <a:endParaRPr lang="es-ES" dirty="0"/>
          </a:p>
        </p:txBody>
      </p:sp>
      <p:pic>
        <p:nvPicPr>
          <p:cNvPr id="5" name="Picture 2" descr="C:\Users\User\Desktop\logo-umh-h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10" y="5502471"/>
            <a:ext cx="4079598" cy="1361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39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764" y="133419"/>
            <a:ext cx="9656618" cy="905672"/>
          </a:xfrm>
        </p:spPr>
        <p:txBody>
          <a:bodyPr>
            <a:normAutofit/>
          </a:bodyPr>
          <a:lstStyle/>
          <a:p>
            <a:r>
              <a:rPr lang="es-ES" dirty="0" smtClean="0"/>
              <a:t>Historia clínica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0764" y="1039091"/>
            <a:ext cx="9656618" cy="5791200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latin typeface="Perpetua" panose="02020502060401020303" pitchFamily="18" charset="0"/>
              </a:rPr>
              <a:t>Mujer de </a:t>
            </a:r>
            <a:r>
              <a:rPr lang="es-ES" b="1" dirty="0" smtClean="0">
                <a:latin typeface="Perpetua" panose="02020502060401020303" pitchFamily="18" charset="0"/>
              </a:rPr>
              <a:t>78 años </a:t>
            </a:r>
            <a:r>
              <a:rPr lang="es-ES" dirty="0" smtClean="0">
                <a:latin typeface="Perpetua" panose="02020502060401020303" pitchFamily="18" charset="0"/>
              </a:rPr>
              <a:t>que acude a urgencias por </a:t>
            </a:r>
            <a:r>
              <a:rPr lang="es-ES" b="1" dirty="0" smtClean="0">
                <a:latin typeface="Perpetua" panose="02020502060401020303" pitchFamily="18" charset="0"/>
              </a:rPr>
              <a:t>dolor abdominal </a:t>
            </a:r>
            <a:r>
              <a:rPr lang="es-ES" dirty="0" smtClean="0">
                <a:latin typeface="Perpetua" panose="02020502060401020303" pitchFamily="18" charset="0"/>
              </a:rPr>
              <a:t>desde hace varios días</a:t>
            </a:r>
            <a:r>
              <a:rPr lang="es-ES" dirty="0" smtClean="0">
                <a:latin typeface="Perpetua" panose="02020502060401020303" pitchFamily="18" charset="0"/>
              </a:rPr>
              <a:t>. En </a:t>
            </a:r>
            <a:r>
              <a:rPr lang="es-ES" dirty="0" smtClean="0">
                <a:latin typeface="Perpetua" panose="02020502060401020303" pitchFamily="18" charset="0"/>
              </a:rPr>
              <a:t>días previos ha estado </a:t>
            </a:r>
            <a:r>
              <a:rPr lang="es-ES" b="1" dirty="0" smtClean="0">
                <a:latin typeface="Perpetua" panose="02020502060401020303" pitchFamily="18" charset="0"/>
              </a:rPr>
              <a:t>estreñida</a:t>
            </a:r>
            <a:r>
              <a:rPr lang="es-ES" dirty="0" smtClean="0">
                <a:latin typeface="Perpetua" panose="02020502060401020303" pitchFamily="18" charset="0"/>
              </a:rPr>
              <a:t>,  por lo que ayer tomó un </a:t>
            </a:r>
            <a:r>
              <a:rPr lang="es-ES" b="1" dirty="0" smtClean="0">
                <a:latin typeface="Perpetua" panose="02020502060401020303" pitchFamily="18" charset="0"/>
              </a:rPr>
              <a:t>laxante</a:t>
            </a:r>
            <a:r>
              <a:rPr lang="es-ES" dirty="0" smtClean="0">
                <a:latin typeface="Perpetua" panose="02020502060401020303" pitchFamily="18" charset="0"/>
              </a:rPr>
              <a:t>, y desde ese momento presenta </a:t>
            </a:r>
            <a:r>
              <a:rPr lang="es-ES" b="1" dirty="0" smtClean="0">
                <a:latin typeface="Perpetua" panose="02020502060401020303" pitchFamily="18" charset="0"/>
              </a:rPr>
              <a:t>dolor abdominal tipo cólico con heces diarreicas e incontinencia fecal.</a:t>
            </a:r>
            <a:r>
              <a:rPr lang="es-ES" dirty="0" smtClean="0">
                <a:latin typeface="Perpetua" panose="02020502060401020303" pitchFamily="18" charset="0"/>
              </a:rPr>
              <a:t> Refiere que desde hace meses presenta </a:t>
            </a:r>
            <a:r>
              <a:rPr lang="es-ES" b="1" dirty="0" smtClean="0">
                <a:latin typeface="Perpetua" panose="02020502060401020303" pitchFamily="18" charset="0"/>
              </a:rPr>
              <a:t>heces negras </a:t>
            </a:r>
            <a:r>
              <a:rPr lang="es-ES" b="1" dirty="0" err="1" smtClean="0">
                <a:latin typeface="Perpetua" panose="02020502060401020303" pitchFamily="18" charset="0"/>
              </a:rPr>
              <a:t>melénicas</a:t>
            </a:r>
            <a:r>
              <a:rPr lang="es-ES" b="1" dirty="0" smtClean="0">
                <a:latin typeface="Perpetua" panose="02020502060401020303" pitchFamily="18" charset="0"/>
              </a:rPr>
              <a:t>. </a:t>
            </a:r>
            <a:r>
              <a:rPr lang="es-ES" dirty="0" smtClean="0">
                <a:latin typeface="Perpetua" panose="02020502060401020303" pitchFamily="18" charset="0"/>
              </a:rPr>
              <a:t>Refiere disnea desde hace varios días.</a:t>
            </a:r>
          </a:p>
          <a:p>
            <a:pPr algn="just"/>
            <a:r>
              <a:rPr lang="es-ES" i="1" dirty="0" smtClean="0">
                <a:latin typeface="Perpetua" panose="02020502060401020303" pitchFamily="18" charset="0"/>
              </a:rPr>
              <a:t>Anamnesis: </a:t>
            </a:r>
            <a:r>
              <a:rPr lang="es-ES" dirty="0" smtClean="0">
                <a:latin typeface="Perpetua" panose="02020502060401020303" pitchFamily="18" charset="0"/>
              </a:rPr>
              <a:t>RAM: </a:t>
            </a:r>
            <a:r>
              <a:rPr lang="es-ES" dirty="0" err="1" smtClean="0">
                <a:latin typeface="Perpetua" panose="02020502060401020303" pitchFamily="18" charset="0"/>
              </a:rPr>
              <a:t>Nolotil</a:t>
            </a:r>
            <a:r>
              <a:rPr lang="es-ES" dirty="0" smtClean="0">
                <a:latin typeface="Perpetua" panose="02020502060401020303" pitchFamily="18" charset="0"/>
              </a:rPr>
              <a:t>. Hábitos tóxicos</a:t>
            </a:r>
            <a:r>
              <a:rPr lang="es-ES" b="1" dirty="0" smtClean="0">
                <a:latin typeface="Perpetua" panose="02020502060401020303" pitchFamily="18" charset="0"/>
              </a:rPr>
              <a:t>: </a:t>
            </a:r>
            <a:r>
              <a:rPr lang="es-ES" dirty="0" smtClean="0">
                <a:latin typeface="Perpetua" panose="02020502060401020303" pitchFamily="18" charset="0"/>
              </a:rPr>
              <a:t>fumadora</a:t>
            </a:r>
            <a:r>
              <a:rPr lang="es-ES" b="1" dirty="0" smtClean="0">
                <a:latin typeface="Perpetua" panose="02020502060401020303" pitchFamily="18" charset="0"/>
              </a:rPr>
              <a:t> </a:t>
            </a:r>
            <a:r>
              <a:rPr lang="es-ES" dirty="0" smtClean="0">
                <a:latin typeface="Perpetua" panose="02020502060401020303" pitchFamily="18" charset="0"/>
              </a:rPr>
              <a:t>de 60 años-paquete. Antecedentes médicos: EPOC leve en seguimiento,  </a:t>
            </a:r>
            <a:r>
              <a:rPr lang="es-ES" dirty="0" err="1" smtClean="0">
                <a:latin typeface="Perpetua" panose="02020502060401020303" pitchFamily="18" charset="0"/>
              </a:rPr>
              <a:t>Hiperaldosteronismo</a:t>
            </a:r>
            <a:r>
              <a:rPr lang="es-ES" dirty="0" smtClean="0">
                <a:latin typeface="Perpetua" panose="02020502060401020303" pitchFamily="18" charset="0"/>
              </a:rPr>
              <a:t> primario dx en 2008 ,</a:t>
            </a:r>
            <a:r>
              <a:rPr lang="es-ES" b="1" dirty="0" smtClean="0">
                <a:latin typeface="Perpetua" panose="02020502060401020303" pitchFamily="18" charset="0"/>
              </a:rPr>
              <a:t>Anemia </a:t>
            </a:r>
            <a:r>
              <a:rPr lang="es-ES" b="1" dirty="0" err="1" smtClean="0">
                <a:latin typeface="Perpetua" panose="02020502060401020303" pitchFamily="18" charset="0"/>
              </a:rPr>
              <a:t>normocítica</a:t>
            </a:r>
            <a:r>
              <a:rPr lang="es-ES" b="1" dirty="0" smtClean="0">
                <a:latin typeface="Perpetua" panose="02020502060401020303" pitchFamily="18" charset="0"/>
              </a:rPr>
              <a:t> </a:t>
            </a:r>
            <a:r>
              <a:rPr lang="es-ES" b="1" dirty="0" err="1" smtClean="0">
                <a:latin typeface="Perpetua" panose="02020502060401020303" pitchFamily="18" charset="0"/>
              </a:rPr>
              <a:t>normocrónica</a:t>
            </a:r>
            <a:r>
              <a:rPr lang="es-ES" dirty="0" smtClean="0">
                <a:latin typeface="Perpetua" panose="02020502060401020303" pitchFamily="18" charset="0"/>
              </a:rPr>
              <a:t> desde 2015, Hemangioma hepático, Osteoporosis, FA, Carcinoma infiltrante de mama dx en 2015.En junio de 2019 progresión enfermedad ganglionar, suprarrenal y ósea, así como </a:t>
            </a:r>
            <a:r>
              <a:rPr lang="es-ES" b="1" dirty="0" smtClean="0">
                <a:latin typeface="Perpetua" panose="02020502060401020303" pitchFamily="18" charset="0"/>
              </a:rPr>
              <a:t>gástrica</a:t>
            </a:r>
            <a:r>
              <a:rPr lang="es-ES" dirty="0" smtClean="0">
                <a:latin typeface="Perpetua" panose="02020502060401020303" pitchFamily="18" charset="0"/>
              </a:rPr>
              <a:t>, sugestivo de </a:t>
            </a:r>
            <a:r>
              <a:rPr lang="es-ES" b="1" dirty="0" smtClean="0">
                <a:latin typeface="Perpetua" panose="02020502060401020303" pitchFamily="18" charset="0"/>
              </a:rPr>
              <a:t>enfermedad </a:t>
            </a:r>
            <a:r>
              <a:rPr lang="es-ES" b="1" dirty="0" err="1" smtClean="0">
                <a:latin typeface="Perpetua" panose="02020502060401020303" pitchFamily="18" charset="0"/>
              </a:rPr>
              <a:t>metastásica</a:t>
            </a:r>
            <a:r>
              <a:rPr lang="es-ES" dirty="0" smtClean="0">
                <a:latin typeface="Perpetua" panose="02020502060401020303" pitchFamily="18" charset="0"/>
              </a:rPr>
              <a:t>. En julio 2019 RT hemostática sobre implante gástrico.</a:t>
            </a:r>
            <a:r>
              <a:rPr lang="es-ES" i="1" dirty="0" smtClean="0">
                <a:latin typeface="Perpetua" panose="02020502060401020303" pitchFamily="18" charset="0"/>
              </a:rPr>
              <a:t>  </a:t>
            </a:r>
            <a:r>
              <a:rPr lang="es-ES" dirty="0" smtClean="0">
                <a:latin typeface="Perpetua" panose="02020502060401020303" pitchFamily="18" charset="0"/>
              </a:rPr>
              <a:t>Antecedentes quirúrgicos: adrenalectomía izquierda en 2008, mastectomía izquierda y </a:t>
            </a:r>
            <a:r>
              <a:rPr lang="es-ES" dirty="0" err="1" smtClean="0">
                <a:latin typeface="Perpetua" panose="02020502060401020303" pitchFamily="18" charset="0"/>
              </a:rPr>
              <a:t>ooforectomía</a:t>
            </a:r>
            <a:r>
              <a:rPr lang="es-ES" dirty="0" smtClean="0">
                <a:latin typeface="Perpetua" panose="02020502060401020303" pitchFamily="18" charset="0"/>
              </a:rPr>
              <a:t> bilateral en 2015.Tto habitual: </a:t>
            </a:r>
            <a:r>
              <a:rPr lang="es-ES" dirty="0" err="1">
                <a:latin typeface="Perpetua" panose="02020502060401020303" pitchFamily="18" charset="0"/>
              </a:rPr>
              <a:t>L</a:t>
            </a:r>
            <a:r>
              <a:rPr lang="es-ES" dirty="0" err="1" smtClean="0">
                <a:latin typeface="Perpetua" panose="02020502060401020303" pitchFamily="18" charset="0"/>
              </a:rPr>
              <a:t>exatin</a:t>
            </a:r>
            <a:r>
              <a:rPr lang="es-ES" dirty="0" smtClean="0">
                <a:latin typeface="Perpetua" panose="02020502060401020303" pitchFamily="18" charset="0"/>
              </a:rPr>
              <a:t>, Omeprazol, Urea, </a:t>
            </a:r>
            <a:r>
              <a:rPr lang="es-ES" dirty="0" err="1">
                <a:latin typeface="Perpetua" panose="02020502060401020303" pitchFamily="18" charset="0"/>
              </a:rPr>
              <a:t>A</a:t>
            </a:r>
            <a:r>
              <a:rPr lang="es-ES" dirty="0" err="1" smtClean="0">
                <a:latin typeface="Perpetua" panose="02020502060401020303" pitchFamily="18" charset="0"/>
              </a:rPr>
              <a:t>diro</a:t>
            </a:r>
            <a:r>
              <a:rPr lang="es-ES" dirty="0" smtClean="0">
                <a:latin typeface="Perpetua" panose="02020502060401020303" pitchFamily="18" charset="0"/>
              </a:rPr>
              <a:t> y Paracetamol.</a:t>
            </a:r>
          </a:p>
          <a:p>
            <a:pPr algn="just"/>
            <a:r>
              <a:rPr lang="es-ES" i="1" dirty="0" smtClean="0">
                <a:latin typeface="Perpetua" panose="02020502060401020303" pitchFamily="18" charset="0"/>
              </a:rPr>
              <a:t>Exploración física:  </a:t>
            </a:r>
            <a:r>
              <a:rPr lang="es-ES" dirty="0" smtClean="0">
                <a:latin typeface="Perpetua" panose="02020502060401020303" pitchFamily="18" charset="0"/>
              </a:rPr>
              <a:t>TA: 136/68 </a:t>
            </a:r>
            <a:r>
              <a:rPr lang="es-ES" dirty="0" err="1" smtClean="0">
                <a:latin typeface="Perpetua" panose="02020502060401020303" pitchFamily="18" charset="0"/>
              </a:rPr>
              <a:t>mmHg</a:t>
            </a:r>
            <a:r>
              <a:rPr lang="es-ES" dirty="0" smtClean="0">
                <a:latin typeface="Perpetua" panose="02020502060401020303" pitchFamily="18" charset="0"/>
              </a:rPr>
              <a:t>; </a:t>
            </a:r>
            <a:r>
              <a:rPr lang="es-ES" dirty="0" err="1" smtClean="0">
                <a:latin typeface="Perpetua" panose="02020502060401020303" pitchFamily="18" charset="0"/>
              </a:rPr>
              <a:t>Tª</a:t>
            </a:r>
            <a:r>
              <a:rPr lang="es-ES" dirty="0" smtClean="0">
                <a:latin typeface="Perpetua" panose="02020502060401020303" pitchFamily="18" charset="0"/>
              </a:rPr>
              <a:t>: 35.7ºC; FC: 97 </a:t>
            </a:r>
            <a:r>
              <a:rPr lang="es-ES" dirty="0" err="1" smtClean="0">
                <a:latin typeface="Perpetua" panose="02020502060401020303" pitchFamily="18" charset="0"/>
              </a:rPr>
              <a:t>lat</a:t>
            </a:r>
            <a:r>
              <a:rPr lang="es-ES" dirty="0" smtClean="0">
                <a:latin typeface="Perpetua" panose="02020502060401020303" pitchFamily="18" charset="0"/>
              </a:rPr>
              <a:t>/min, </a:t>
            </a:r>
            <a:r>
              <a:rPr lang="es-ES" dirty="0" err="1" smtClean="0">
                <a:latin typeface="Perpetua" panose="02020502060401020303" pitchFamily="18" charset="0"/>
              </a:rPr>
              <a:t>Sat</a:t>
            </a:r>
            <a:r>
              <a:rPr lang="es-ES" dirty="0" smtClean="0">
                <a:latin typeface="Perpetua" panose="02020502060401020303" pitchFamily="18" charset="0"/>
              </a:rPr>
              <a:t> O2: 99%. Consciente y orientada. BEG, </a:t>
            </a:r>
            <a:r>
              <a:rPr lang="es-ES" dirty="0" err="1" smtClean="0">
                <a:latin typeface="Perpetua" panose="02020502060401020303" pitchFamily="18" charset="0"/>
              </a:rPr>
              <a:t>eupneica</a:t>
            </a:r>
            <a:r>
              <a:rPr lang="es-ES" dirty="0" smtClean="0">
                <a:latin typeface="Perpetua" panose="02020502060401020303" pitchFamily="18" charset="0"/>
              </a:rPr>
              <a:t>, NC, NH. AC: rítmica sin soplos; AP: murmullo vesicular disminuido con sibilantes y </a:t>
            </a:r>
            <a:r>
              <a:rPr lang="es-ES" dirty="0" err="1" smtClean="0">
                <a:latin typeface="Perpetua" panose="02020502060401020303" pitchFamily="18" charset="0"/>
              </a:rPr>
              <a:t>roncus</a:t>
            </a:r>
            <a:r>
              <a:rPr lang="es-ES" dirty="0" smtClean="0">
                <a:latin typeface="Perpetua" panose="02020502060401020303" pitchFamily="18" charset="0"/>
              </a:rPr>
              <a:t> bilaterales. </a:t>
            </a:r>
            <a:r>
              <a:rPr lang="es-ES" b="1" dirty="0" smtClean="0">
                <a:latin typeface="Perpetua" panose="02020502060401020303" pitchFamily="18" charset="0"/>
              </a:rPr>
              <a:t>Abdomen</a:t>
            </a:r>
            <a:r>
              <a:rPr lang="es-ES" dirty="0" smtClean="0">
                <a:latin typeface="Perpetua" panose="02020502060401020303" pitchFamily="18" charset="0"/>
              </a:rPr>
              <a:t>: blando y </a:t>
            </a:r>
            <a:r>
              <a:rPr lang="es-ES" dirty="0" err="1" smtClean="0">
                <a:latin typeface="Perpetua" panose="02020502060401020303" pitchFamily="18" charset="0"/>
              </a:rPr>
              <a:t>depresible</a:t>
            </a:r>
            <a:r>
              <a:rPr lang="es-ES" dirty="0" smtClean="0">
                <a:latin typeface="Perpetua" panose="02020502060401020303" pitchFamily="18" charset="0"/>
              </a:rPr>
              <a:t>, </a:t>
            </a:r>
            <a:r>
              <a:rPr lang="es-ES" b="1" dirty="0" smtClean="0">
                <a:latin typeface="Perpetua" panose="02020502060401020303" pitchFamily="18" charset="0"/>
              </a:rPr>
              <a:t>doloroso a la palpación en hipogastrio</a:t>
            </a:r>
            <a:r>
              <a:rPr lang="es-ES" dirty="0" smtClean="0">
                <a:latin typeface="Perpetua" panose="02020502060401020303" pitchFamily="18" charset="0"/>
              </a:rPr>
              <a:t>, no signos de irritación peritoneal y sin </a:t>
            </a:r>
            <a:r>
              <a:rPr lang="es-ES" dirty="0" err="1" smtClean="0">
                <a:latin typeface="Perpetua" panose="02020502060401020303" pitchFamily="18" charset="0"/>
              </a:rPr>
              <a:t>visceromegalias</a:t>
            </a:r>
            <a:r>
              <a:rPr lang="es-ES" dirty="0" smtClean="0">
                <a:latin typeface="Perpetua" panose="02020502060401020303" pitchFamily="18" charset="0"/>
              </a:rPr>
              <a:t> ni masas. Peristaltismo conservado. </a:t>
            </a:r>
            <a:r>
              <a:rPr lang="es-ES" b="1" dirty="0" smtClean="0">
                <a:latin typeface="Perpetua" panose="02020502060401020303" pitchFamily="18" charset="0"/>
              </a:rPr>
              <a:t>Tacto rectal:</a:t>
            </a:r>
            <a:r>
              <a:rPr lang="es-ES" dirty="0" smtClean="0">
                <a:latin typeface="Perpetua" panose="02020502060401020303" pitchFamily="18" charset="0"/>
              </a:rPr>
              <a:t> hemorroides externas. Se introduce con dificultad el dedo meñique, </a:t>
            </a:r>
            <a:r>
              <a:rPr lang="es-ES" b="1" dirty="0" smtClean="0">
                <a:latin typeface="Perpetua" panose="02020502060401020303" pitchFamily="18" charset="0"/>
              </a:rPr>
              <a:t>no se puede palpar ampolla rectal por dolor. </a:t>
            </a:r>
            <a:r>
              <a:rPr lang="es-ES" dirty="0" smtClean="0">
                <a:latin typeface="Perpetua" panose="02020502060401020303" pitchFamily="18" charset="0"/>
              </a:rPr>
              <a:t>Presencia de </a:t>
            </a:r>
            <a:r>
              <a:rPr lang="es-ES" b="1" dirty="0" smtClean="0">
                <a:latin typeface="Perpetua" panose="02020502060401020303" pitchFamily="18" charset="0"/>
              </a:rPr>
              <a:t>heces líquidas negras.  </a:t>
            </a:r>
            <a:r>
              <a:rPr lang="es-ES" dirty="0" smtClean="0">
                <a:latin typeface="Perpetua" panose="02020502060401020303" pitchFamily="18" charset="0"/>
              </a:rPr>
              <a:t>EEII: no edemas, no signos de TVP.</a:t>
            </a:r>
          </a:p>
          <a:p>
            <a:pPr algn="just"/>
            <a:r>
              <a:rPr lang="es-ES" i="1" dirty="0" smtClean="0">
                <a:latin typeface="Perpetua" panose="02020502060401020303" pitchFamily="18" charset="0"/>
              </a:rPr>
              <a:t>Pruebas complementarias</a:t>
            </a:r>
            <a:r>
              <a:rPr lang="es-ES" dirty="0" smtClean="0">
                <a:latin typeface="Perpetua" panose="02020502060401020303" pitchFamily="18" charset="0"/>
              </a:rPr>
              <a:t>: </a:t>
            </a:r>
            <a:r>
              <a:rPr lang="es-ES" u="sng" dirty="0" smtClean="0">
                <a:latin typeface="Perpetua" panose="02020502060401020303" pitchFamily="18" charset="0"/>
              </a:rPr>
              <a:t>ECG  y </a:t>
            </a:r>
            <a:r>
              <a:rPr lang="es-ES" u="sng" dirty="0" err="1" smtClean="0">
                <a:latin typeface="Perpetua" panose="02020502060401020303" pitchFamily="18" charset="0"/>
              </a:rPr>
              <a:t>Rx</a:t>
            </a:r>
            <a:r>
              <a:rPr lang="es-ES" u="sng" dirty="0" smtClean="0">
                <a:latin typeface="Perpetua" panose="02020502060401020303" pitchFamily="18" charset="0"/>
              </a:rPr>
              <a:t> tórax </a:t>
            </a:r>
            <a:r>
              <a:rPr lang="es-ES" dirty="0" smtClean="0">
                <a:latin typeface="Perpetua" panose="02020502060401020303" pitchFamily="18" charset="0"/>
              </a:rPr>
              <a:t>sin cambios respecto a previas. </a:t>
            </a:r>
            <a:r>
              <a:rPr lang="es-ES" u="sng" dirty="0" smtClean="0">
                <a:latin typeface="Perpetua" panose="02020502060401020303" pitchFamily="18" charset="0"/>
              </a:rPr>
              <a:t>ASO: Hemograma</a:t>
            </a:r>
            <a:r>
              <a:rPr lang="es-ES" dirty="0" smtClean="0">
                <a:latin typeface="Perpetua" panose="02020502060401020303" pitchFamily="18" charset="0"/>
              </a:rPr>
              <a:t>: </a:t>
            </a:r>
            <a:r>
              <a:rPr lang="es-ES" b="1" dirty="0">
                <a:latin typeface="Perpetua" panose="02020502060401020303" pitchFamily="18" charset="0"/>
              </a:rPr>
              <a:t>Hemoglobina 7,1 g/</a:t>
            </a:r>
            <a:r>
              <a:rPr lang="es-ES" b="1" dirty="0" err="1">
                <a:latin typeface="Perpetua" panose="02020502060401020303" pitchFamily="18" charset="0"/>
              </a:rPr>
              <a:t>dL</a:t>
            </a:r>
            <a:r>
              <a:rPr lang="es-ES" b="1" dirty="0">
                <a:latin typeface="Perpetua" panose="02020502060401020303" pitchFamily="18" charset="0"/>
              </a:rPr>
              <a:t>, Hematocrito 21,9</a:t>
            </a:r>
            <a:r>
              <a:rPr lang="es-ES" b="1" dirty="0" smtClean="0">
                <a:latin typeface="Perpetua" panose="02020502060401020303" pitchFamily="18" charset="0"/>
              </a:rPr>
              <a:t>%. </a:t>
            </a:r>
            <a:r>
              <a:rPr lang="es-ES" dirty="0" smtClean="0">
                <a:latin typeface="Perpetua" panose="02020502060401020303" pitchFamily="18" charset="0"/>
              </a:rPr>
              <a:t>Bioquímica, coagulación  y gasometría sin alteraciones. </a:t>
            </a:r>
          </a:p>
          <a:p>
            <a:endParaRPr lang="es-ES" i="1" dirty="0" smtClean="0"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376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2044" y="119564"/>
            <a:ext cx="9739191" cy="974945"/>
          </a:xfrm>
        </p:spPr>
        <p:txBody>
          <a:bodyPr/>
          <a:lstStyle/>
          <a:p>
            <a:r>
              <a:rPr lang="es-ES" dirty="0" err="1" smtClean="0"/>
              <a:t>Rx</a:t>
            </a:r>
            <a:r>
              <a:rPr lang="es-ES" dirty="0" smtClean="0"/>
              <a:t> abdomen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92043" y="1385455"/>
            <a:ext cx="9739191" cy="5181599"/>
          </a:xfrm>
        </p:spPr>
        <p:txBody>
          <a:bodyPr/>
          <a:lstStyle/>
          <a:p>
            <a:pPr marL="0" indent="0">
              <a:buNone/>
            </a:pPr>
            <a:endParaRPr lang="es-ES" dirty="0">
              <a:latin typeface="Perpetua" panose="02020502060401020303" pitchFamily="18" charset="0"/>
            </a:endParaRPr>
          </a:p>
          <a:p>
            <a:endParaRPr lang="es-ES" u="sng" dirty="0" smtClean="0">
              <a:latin typeface="Perpetua" panose="02020502060401020303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6" t="1414" r="10351" b="-808"/>
          <a:stretch/>
        </p:blipFill>
        <p:spPr>
          <a:xfrm>
            <a:off x="2999784" y="1181389"/>
            <a:ext cx="6123708" cy="558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5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6006" y="174983"/>
            <a:ext cx="9614501" cy="974944"/>
          </a:xfrm>
        </p:spPr>
        <p:txBody>
          <a:bodyPr/>
          <a:lstStyle/>
          <a:p>
            <a:r>
              <a:rPr lang="es-ES" dirty="0" smtClean="0"/>
              <a:t>TAC </a:t>
            </a:r>
            <a:r>
              <a:rPr lang="es-ES" dirty="0" err="1" smtClean="0"/>
              <a:t>ABDOMino-pelvico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758" y="1308282"/>
            <a:ext cx="8448998" cy="5161789"/>
          </a:xfrm>
          <a:prstGeom prst="rect">
            <a:avLst/>
          </a:prstGeom>
        </p:spPr>
      </p:pic>
      <p:cxnSp>
        <p:nvCxnSpPr>
          <p:cNvPr id="5" name="Conector recto de flecha 4"/>
          <p:cNvCxnSpPr/>
          <p:nvPr/>
        </p:nvCxnSpPr>
        <p:spPr>
          <a:xfrm flipV="1">
            <a:off x="4946073" y="4585854"/>
            <a:ext cx="942110" cy="6788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887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diagnóstico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600" i="1" dirty="0">
                <a:solidFill>
                  <a:srgbClr val="FF0000"/>
                </a:solidFill>
                <a:latin typeface="Perpetua" panose="02020502060401020303" pitchFamily="18" charset="0"/>
              </a:rPr>
              <a:t>DIAGNÓSTICO PRINCIPAL:  </a:t>
            </a:r>
            <a:r>
              <a:rPr lang="es-ES" sz="3600" b="1" u="sng" dirty="0">
                <a:latin typeface="Perpetua" panose="02020502060401020303" pitchFamily="18" charset="0"/>
              </a:rPr>
              <a:t>FECALOMA</a:t>
            </a:r>
          </a:p>
          <a:p>
            <a:pPr marL="0" indent="0">
              <a:buNone/>
            </a:pPr>
            <a:endParaRPr lang="es-ES" sz="3600" b="1" dirty="0">
              <a:latin typeface="Perpetua" panose="02020502060401020303" pitchFamily="18" charset="0"/>
            </a:endParaRPr>
          </a:p>
          <a:p>
            <a:r>
              <a:rPr lang="es-ES" sz="3600" i="1" dirty="0">
                <a:latin typeface="Perpetua" panose="02020502060401020303" pitchFamily="18" charset="0"/>
              </a:rPr>
              <a:t>DIAGNÓSTICOS SECUNDARIOS:</a:t>
            </a:r>
            <a:r>
              <a:rPr lang="es-ES" sz="3600" dirty="0">
                <a:latin typeface="Perpetua" panose="02020502060401020303" pitchFamily="18" charset="0"/>
              </a:rPr>
              <a:t/>
            </a:r>
            <a:br>
              <a:rPr lang="es-ES" sz="3600" dirty="0">
                <a:latin typeface="Perpetua" panose="02020502060401020303" pitchFamily="18" charset="0"/>
              </a:rPr>
            </a:br>
            <a:r>
              <a:rPr lang="es-ES" sz="3600" dirty="0">
                <a:latin typeface="Perpetua" panose="02020502060401020303" pitchFamily="18" charset="0"/>
              </a:rPr>
              <a:t>-DIARREA POR REBOSAMIENTO                                                                                                                                    -ANEMIA                                                                  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8190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159</TotalTime>
  <Words>350</Words>
  <Application>Microsoft Office PowerPoint</Application>
  <PresentationFormat>Panorámica</PresentationFormat>
  <Paragraphs>16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Gill Sans MT</vt:lpstr>
      <vt:lpstr>Perpetua</vt:lpstr>
      <vt:lpstr>Parcel</vt:lpstr>
      <vt:lpstr>TALLERES INTEGRADOS III: DIGESTIVO</vt:lpstr>
      <vt:lpstr>Historia clínica</vt:lpstr>
      <vt:lpstr>Rx abdomen </vt:lpstr>
      <vt:lpstr>TAC ABDOMino-pelvico</vt:lpstr>
      <vt:lpstr>diagnóstico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DIGESTIVO</dc:title>
  <dc:creator>LOCOLOCOLOCO12356@outlook.es</dc:creator>
  <cp:lastModifiedBy>LOCOLOCOLOCO12356@outlook.es</cp:lastModifiedBy>
  <cp:revision>22</cp:revision>
  <dcterms:created xsi:type="dcterms:W3CDTF">2020-02-20T11:23:11Z</dcterms:created>
  <dcterms:modified xsi:type="dcterms:W3CDTF">2020-02-22T11:15:01Z</dcterms:modified>
</cp:coreProperties>
</file>