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E350E-05DB-4CF0-943F-03EAEA5A9481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0F520-3D63-4FA1-8453-1044EFBA41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38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907F8-FADC-45B5-9CE0-605315959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66251E-9117-451B-9506-C0116A4BC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89F32-0D16-4F10-B934-4C48B7D6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79379-24C9-461E-88A3-6BF729B1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B259F9-F1CA-41DC-8CAF-8B3337FE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05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FA234-3C79-4F6F-8C83-9DABAFEF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4153F3-3D2A-4B6F-A076-D9993994A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D61502-C2C3-4478-B01F-B98429950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82C590-5BD9-4E92-8343-4E573D84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FED084-0608-4AD4-A1E8-B4688F9F4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9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2C4AD5-6128-4580-BFD1-2AEF920D3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83EFD6-E356-4663-BB02-323AFEE7D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A418E3-F97C-4A4F-9739-BD4C0259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AA9CEC-1418-4479-9B97-7CBC9ACA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4B3218-F4FC-4C0A-A0EA-5638778E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20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ADCB4-AFF0-4F61-AFB0-A25CB03E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DA717-FAEF-48B3-8F7E-07C4535E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795FC3-643F-4AEA-8B2C-C1B443F31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1D95F3-5D20-42B5-A8A4-488262B8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98ED20-E6EA-4263-A5CE-A62637AC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492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E823C-B0B1-4314-9447-4B84549D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CA8219-D85C-4778-8EB4-3D30DBCB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AA4A5-D328-47CF-B2DE-16A7FD9A5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4E8D96-78D0-44A3-965D-BEA6758D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662814-92B0-420E-AFF0-E88EDD6F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51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23F18-ECCD-406B-A66B-8EC8FFBE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2FF4C-F8BC-4DBF-BC9C-3BF396922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B57547-E126-4E63-940A-7FF8C17D8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4734B9-0FFB-4F71-B586-1ECE14CB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53832C-5FC0-4CEE-8D5D-0A178C3A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B27A3D-E7C8-4E75-B644-058C2F27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9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FAD26-47FF-4D0E-9690-8EE20DDB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E0E0BD-4BFE-4F5E-B5AB-AD35B23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F22016-52AA-4865-B96B-113CE2CB1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D5D749-A394-49DB-AC72-AC7BBD079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F2B9D2-B4DC-433D-A59C-EB1B4DE15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9F0083-9AE7-4135-9C84-F5D2DD48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FEFA01-FD53-4009-827C-71B8263A6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9B50C0-FEF7-4F76-BEA2-019E4D43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95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7EA2B-3F36-4F79-9B3B-B04AE5196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0DB9DF-60CA-4062-B061-FA83177F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F91A60-DCF9-45AC-9208-A37AABE48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F738C3-073C-46F6-8628-7EA143CC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8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2BEE33-FF62-4CF7-A37D-15EF3CD6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169EDA-9145-43FC-BCB3-578A4681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5D920D-4AB9-407C-9B94-729CD1E5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05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01118-951C-4BE3-9062-593E0461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F0312-3C49-4597-A51F-0ADA1C18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DD76F6-CE2A-4A9D-A776-2ED05A1CA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459B21-F13E-45F4-90FA-B027493B7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3BBB63-13E1-4E45-BA45-0B34D5BB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385479-3395-4109-9EF9-2081E0B6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97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3FCD8-1C9F-4B73-AA95-8284D3BA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4CFEB1-8EDA-46AE-BB6F-7EA9AD818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BD4733-98F2-4454-B0CD-C0ECFFD6F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3F882C-3BE8-4F02-8D74-291C4738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7FE09E-2537-4B99-88CB-A619E3CD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09274A-2618-4B4B-9A11-AAC95941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6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F81A40-3CAE-44E8-AE6A-965AB817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AABF6E-CADD-45FE-AB5E-363D17D02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0BFAE5-383F-47FF-A9BF-1F730E58B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9CA-E355-4CA3-AD8E-4E428A46D450}" type="datetimeFigureOut">
              <a:rPr lang="es-ES" smtClean="0"/>
              <a:t>23/02/2020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B6F7BC-4245-4DF6-872E-60E1339B1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2B439A-F64A-4A3F-98C5-21BBFB8C3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3C34-5570-47C6-9039-33391AA7DA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8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4D5922-434B-4829-B93E-02DC38A29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5FBA24-5C01-4635-A984-1DB6E340B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89A5114-55F8-4976-BBE9-EB03D1314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68E7F15-1BC6-438A-8D72-8DC7AED51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1641807-6842-4066-AF10-93EC82C9F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982CAD2-2793-4D56-BE4D-E6CEF77D7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2ADA1AD-25F7-4EE1-9E91-CB4534B56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7625553-33A6-42A6-BA58-B6F60A4E53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5B990D2-1682-41A9-850F-4DC602C31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819102A-0400-4C1F-8614-973F5262E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A8FBDFC-CF2A-4A9A-88B1-15D45D68B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EC299EF-4D18-40D1-AAB9-5082B26AB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649880C-55B6-4C46-A7F6-6A2856231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C809907-F418-42B7-B7DA-7578B44AA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71152CA-C7C6-498B-AC68-B4620D242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F1485CA-41D2-421F-B28D-15EF845D5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4ED96A1-E6CA-493F-8610-6B8B7A28E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C9231B8-0812-4FDE-9AC6-94984E20A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BF59FE3-7AD8-46E8-9440-D26863994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EEEDF00-F676-4147-BAF0-64840E285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4D3F73A-55E6-4A58-872D-BE9E9C7C3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Imagen 3" descr="Imagen que contiene reloj&#10;&#10;Descripción generada automáticamente">
            <a:extLst>
              <a:ext uri="{FF2B5EF4-FFF2-40B4-BE49-F238E27FC236}">
                <a16:creationId xmlns:a16="http://schemas.microsoft.com/office/drawing/2014/main" id="{C37BA247-7A8F-4655-B3C9-6A8FD8778D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" r="2" b="2"/>
          <a:stretch/>
        </p:blipFill>
        <p:spPr>
          <a:xfrm>
            <a:off x="6997974" y="706170"/>
            <a:ext cx="4492357" cy="5431517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8D2BC472-0671-410F-BA77-E46AA6210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6867670" y="850149"/>
            <a:ext cx="304800" cy="429768"/>
            <a:chOff x="215328" y="-46937"/>
            <a:chExt cx="304800" cy="277384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C68B2A3-267E-4DE4-8DD5-C0378482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6474CC6-D7FB-4A38-8991-680F048CF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5825D0E-A1E4-4466-81B2-33325B3B3F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1BD1E16-C3EF-4A05-9C71-590A55BFC5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2A6CEC3-AE28-4FF8-9EB6-979641EEC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609600"/>
            <a:ext cx="6171202" cy="2819399"/>
          </a:xfrm>
          <a:noFill/>
        </p:spPr>
        <p:txBody>
          <a:bodyPr anchor="b">
            <a:norm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DIAGNÓSTICO A PRIMERA VISTA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E98ACC-57E1-4ECC-B06D-9BD25D579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3570927"/>
            <a:ext cx="6171202" cy="2580903"/>
          </a:xfrm>
          <a:noFill/>
        </p:spPr>
        <p:txBody>
          <a:bodyPr anchor="t"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KEVIN JOEL ZAMBRANO CÁRDENAS (G7-G8)</a:t>
            </a:r>
          </a:p>
          <a:p>
            <a:r>
              <a:rPr lang="es-ES" dirty="0">
                <a:solidFill>
                  <a:schemeClr val="bg1"/>
                </a:solidFill>
              </a:rPr>
              <a:t>APROBADO POR DRA. MARTA TORREEGROSA ORTIZ</a:t>
            </a:r>
          </a:p>
          <a:p>
            <a:r>
              <a:rPr lang="es-ES" dirty="0">
                <a:solidFill>
                  <a:schemeClr val="bg1"/>
                </a:solidFill>
              </a:rPr>
              <a:t>HOSPITAL GENERAL UNIVERSITARIO DE ELCHE. (HGUE)</a:t>
            </a:r>
          </a:p>
          <a:p>
            <a:r>
              <a:rPr lang="es-ES" dirty="0">
                <a:solidFill>
                  <a:schemeClr val="bg1"/>
                </a:solidFill>
              </a:rPr>
              <a:t>SERVICIO DE NEUROLOGÍA</a:t>
            </a:r>
          </a:p>
          <a:p>
            <a:pPr algn="l"/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7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35A14-D51B-489F-A686-EC5B1837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3598C-A0B9-4932-A314-ECD567104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Mujer de 25 años que acude a Urgencias por dificultad visual de inicio agudo. Refiere haber tenido un cuadro parecido hace uno año aproximadamente, que duro unos 2-3 días al que no dio importancia.</a:t>
            </a:r>
          </a:p>
          <a:p>
            <a:pPr algn="just"/>
            <a:r>
              <a:rPr lang="es-ES" dirty="0"/>
              <a:t>No RAM. No refiere FRCV. Tabaquismo de 3-4cig/día. No hábito enólico. No refiere tratamiento habitual. </a:t>
            </a:r>
          </a:p>
          <a:p>
            <a:pPr algn="just"/>
            <a:r>
              <a:rPr lang="es-ES" dirty="0"/>
              <a:t>Exploración general:</a:t>
            </a:r>
          </a:p>
          <a:p>
            <a:pPr lvl="1" algn="just"/>
            <a:r>
              <a:rPr lang="es-ES" dirty="0"/>
              <a:t>BEG, Consciente y Orientada en las 3 esferas.</a:t>
            </a:r>
          </a:p>
          <a:p>
            <a:pPr lvl="1" algn="just"/>
            <a:r>
              <a:rPr lang="es-ES" dirty="0"/>
              <a:t>AC y AP: Tonos rítmicos y sin soplos. MVC, no ruidos patológicos. Exploración abdominal anodina. </a:t>
            </a:r>
          </a:p>
          <a:p>
            <a:pPr lvl="1" algn="just"/>
            <a:r>
              <a:rPr lang="es-ES" dirty="0"/>
              <a:t>No edema ni signos de TVP</a:t>
            </a:r>
          </a:p>
          <a:p>
            <a:pPr algn="just"/>
            <a:r>
              <a:rPr lang="es-ES" dirty="0"/>
              <a:t>TA (110/87), FC y FR normal. SatO2 98% a aire ambiente. </a:t>
            </a:r>
          </a:p>
        </p:txBody>
      </p:sp>
    </p:spTree>
    <p:extLst>
      <p:ext uri="{BB962C8B-B14F-4D97-AF65-F5344CB8AC3E}">
        <p14:creationId xmlns:p14="http://schemas.microsoft.com/office/powerpoint/2010/main" val="138212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35A14-D51B-489F-A686-EC5B1837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DESCRIPCIÓN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3598C-A0B9-4932-A314-ECD567104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EXPLORACIÓN NEUROLÓGICA:</a:t>
            </a:r>
          </a:p>
          <a:p>
            <a:pPr lvl="1" algn="just"/>
            <a:r>
              <a:rPr lang="es-ES" dirty="0"/>
              <a:t>Consciente y orientada en las tres esferas. Glasgow 15. Torpeza en la marcha al movimiento del MMII derecho. </a:t>
            </a:r>
          </a:p>
          <a:p>
            <a:pPr lvl="1" algn="just"/>
            <a:r>
              <a:rPr lang="es-ES" dirty="0"/>
              <a:t>Lenguaje conservado, fluencia, nominación y compresión sin alteraciones. </a:t>
            </a:r>
          </a:p>
          <a:p>
            <a:pPr lvl="1" algn="just"/>
            <a:r>
              <a:rPr lang="es-ES" dirty="0"/>
              <a:t>Pupilas normorreactivas isocóricas; Motilidad ocular conservada, cierre cular conservado. FO: palidez del disco óptico izquierdo. Resto de pares sin alteraciones. </a:t>
            </a:r>
          </a:p>
          <a:p>
            <a:pPr lvl="1" algn="just"/>
            <a:r>
              <a:rPr lang="es-ES" dirty="0"/>
              <a:t>Fuerza motora 3/5 en miembro superior e inferior derechos. 5/5 en miembros derechos. </a:t>
            </a:r>
          </a:p>
          <a:p>
            <a:pPr lvl="1" algn="just"/>
            <a:r>
              <a:rPr lang="es-ES" dirty="0"/>
              <a:t>Hipoestesia hemicorporal derecha. Hiperreflexia del ROT derecho. </a:t>
            </a:r>
          </a:p>
          <a:p>
            <a:pPr algn="just"/>
            <a:r>
              <a:rPr lang="es-ES" dirty="0"/>
              <a:t>EXPLORACIÓN COMPLEMENTARIA:</a:t>
            </a:r>
          </a:p>
          <a:p>
            <a:pPr lvl="1" algn="just"/>
            <a:r>
              <a:rPr lang="es-ES" dirty="0"/>
              <a:t> ASO y TC craneal urgente sin alteraciones.</a:t>
            </a:r>
          </a:p>
          <a:p>
            <a:pPr lvl="1" algn="just"/>
            <a:r>
              <a:rPr lang="es-ES" dirty="0"/>
              <a:t>Punción Lumbar: Pleocitosis (elevación de concentración de IgG), y presencia de bandas  oligoclonales de IgG. </a:t>
            </a:r>
          </a:p>
          <a:p>
            <a:pPr lvl="1" algn="just"/>
            <a:r>
              <a:rPr lang="es-ES" dirty="0"/>
              <a:t>La RMN muestra las siguiente lesiones en T2 con Gadolinio. </a:t>
            </a:r>
          </a:p>
        </p:txBody>
      </p:sp>
    </p:spTree>
    <p:extLst>
      <p:ext uri="{BB962C8B-B14F-4D97-AF65-F5344CB8AC3E}">
        <p14:creationId xmlns:p14="http://schemas.microsoft.com/office/powerpoint/2010/main" val="404152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persona, hombre, foto, negro&#10;&#10;Descripción generada automáticamente">
            <a:extLst>
              <a:ext uri="{FF2B5EF4-FFF2-40B4-BE49-F238E27FC236}">
                <a16:creationId xmlns:a16="http://schemas.microsoft.com/office/drawing/2014/main" id="{E9E93172-A1AC-4718-9EDB-3DEEC68BC3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9" r="-2" b="-2"/>
          <a:stretch/>
        </p:blipFill>
        <p:spPr>
          <a:xfrm>
            <a:off x="321731" y="321732"/>
            <a:ext cx="5728548" cy="6214533"/>
          </a:xfrm>
          <a:prstGeom prst="rect">
            <a:avLst/>
          </a:prstGeom>
        </p:spPr>
      </p:pic>
      <p:pic>
        <p:nvPicPr>
          <p:cNvPr id="9" name="Imagen 8" descr="Imagen que contiene foto, animal, negro, fruta&#10;&#10;Descripción generada automáticamente">
            <a:extLst>
              <a:ext uri="{FF2B5EF4-FFF2-40B4-BE49-F238E27FC236}">
                <a16:creationId xmlns:a16="http://schemas.microsoft.com/office/drawing/2014/main" id="{5DB71E3B-1AB1-4119-BA41-77DDBE5709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2" r="2947"/>
          <a:stretch/>
        </p:blipFill>
        <p:spPr>
          <a:xfrm>
            <a:off x="6141721" y="321732"/>
            <a:ext cx="5728547" cy="6214533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171D703B-9669-4BAB-BF76-DB80930225CA}"/>
              </a:ext>
            </a:extLst>
          </p:cNvPr>
          <p:cNvSpPr/>
          <p:nvPr/>
        </p:nvSpPr>
        <p:spPr>
          <a:xfrm>
            <a:off x="1737360" y="2766060"/>
            <a:ext cx="1325880" cy="1325880"/>
          </a:xfrm>
          <a:prstGeom prst="ellipse">
            <a:avLst/>
          </a:prstGeom>
          <a:noFill/>
          <a:ln w="57150"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718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35A14-D51B-489F-A686-EC5B1837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RESOLUCIÓN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3598C-A0B9-4932-A314-ECD567104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6500" dirty="0"/>
              <a:t>NEURITIS ÓPTICA EN PACIENTE CON ESCLEROSIS MÚLTIPLE RECURRENTE-REMITENTE CON DISEMINACIÓN EN EL ESPACIO Y EL TIEMPO</a:t>
            </a:r>
          </a:p>
          <a:p>
            <a:pPr marL="0" indent="0" algn="just">
              <a:buNone/>
            </a:pPr>
            <a:r>
              <a:rPr lang="es-ES" dirty="0"/>
              <a:t>[LESIONES HIPERINTENSAS EN RMN MEDULARES CRÓNICAS (NO CAPTA CONTRASTE) Y YUXTACORTICAL PARIETO-TEMPORAL IZQUIERDA AGUDA (CAPTA CONTRASTE)]</a:t>
            </a:r>
          </a:p>
        </p:txBody>
      </p:sp>
    </p:spTree>
    <p:extLst>
      <p:ext uri="{BB962C8B-B14F-4D97-AF65-F5344CB8AC3E}">
        <p14:creationId xmlns:p14="http://schemas.microsoft.com/office/powerpoint/2010/main" val="970556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317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DIAGNÓSTICO A PRIMERA VISTA</vt:lpstr>
      <vt:lpstr>PRESENTACIÓN DEL CASO</vt:lpstr>
      <vt:lpstr>DESCRIPCIÓN DEL CASO</vt:lpstr>
      <vt:lpstr>Presentación de PowerPoint</vt:lpstr>
      <vt:lpstr>RESOLUCIÓN DEL CASO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PRIMERA VISTA</dc:title>
  <dc:creator>kevin zambrano</dc:creator>
  <cp:lastModifiedBy>kevin zambrano</cp:lastModifiedBy>
  <cp:revision>3</cp:revision>
  <dcterms:created xsi:type="dcterms:W3CDTF">2020-02-23T11:01:27Z</dcterms:created>
  <dcterms:modified xsi:type="dcterms:W3CDTF">2020-02-23T11:14:38Z</dcterms:modified>
</cp:coreProperties>
</file>