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3" r:id="rId1"/>
  </p:sldMasterIdLst>
  <p:sldIdLst>
    <p:sldId id="256" r:id="rId2"/>
    <p:sldId id="259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11"/>
    <p:restoredTop sz="93496"/>
  </p:normalViewPr>
  <p:slideViewPr>
    <p:cSldViewPr snapToGrid="0" snapToObjects="1">
      <p:cViewPr varScale="1">
        <p:scale>
          <a:sx n="102" d="100"/>
          <a:sy n="102" d="100"/>
        </p:scale>
        <p:origin x="20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4753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8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6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864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8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2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9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DF5E60-9974-AC48-9591-99C2BB44B7CF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714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C79C5D-2A6F-F04D-97DA-BEF2467B64E4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969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037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580361" y="2024938"/>
            <a:ext cx="79164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>
                <a:solidFill>
                  <a:schemeClr val="tx2"/>
                </a:solidFill>
              </a:rPr>
              <a:t>Diagnóstico por Imagen</a:t>
            </a:r>
          </a:p>
          <a:p>
            <a:r>
              <a:rPr lang="es-ES" sz="5400" b="1" dirty="0" smtClean="0">
                <a:solidFill>
                  <a:schemeClr val="tx2"/>
                </a:solidFill>
              </a:rPr>
              <a:t>	Talleres Integrados III</a:t>
            </a:r>
            <a:endParaRPr lang="es-ES_tradnl" sz="5400" b="1" dirty="0">
              <a:solidFill>
                <a:schemeClr val="tx2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645073" y="3679056"/>
            <a:ext cx="4906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 smtClean="0">
                <a:solidFill>
                  <a:schemeClr val="tx2"/>
                </a:solidFill>
              </a:rPr>
              <a:t>Inmaculada Lorca </a:t>
            </a:r>
            <a:r>
              <a:rPr lang="es-ES_tradnl" sz="3600" b="1" dirty="0" err="1" smtClean="0">
                <a:solidFill>
                  <a:schemeClr val="tx2"/>
                </a:solidFill>
              </a:rPr>
              <a:t>Ant</a:t>
            </a:r>
            <a:r>
              <a:rPr lang="es-ES" sz="3600" b="1" dirty="0" err="1" smtClean="0">
                <a:solidFill>
                  <a:schemeClr val="tx2"/>
                </a:solidFill>
              </a:rPr>
              <a:t>ón</a:t>
            </a:r>
            <a:endParaRPr lang="es-ES_tradnl" sz="3600" b="1" dirty="0">
              <a:solidFill>
                <a:schemeClr val="tx2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94881" y="5517840"/>
            <a:ext cx="5827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>
                <a:solidFill>
                  <a:schemeClr val="tx2"/>
                </a:solidFill>
              </a:rPr>
              <a:t>Hospital General Universitario de Elche</a:t>
            </a:r>
          </a:p>
          <a:p>
            <a:r>
              <a:rPr lang="es-ES_tradnl" b="1" dirty="0" smtClean="0">
                <a:solidFill>
                  <a:schemeClr val="tx2"/>
                </a:solidFill>
              </a:rPr>
              <a:t>Servicio </a:t>
            </a:r>
            <a:r>
              <a:rPr lang="es-ES_tradnl" b="1" dirty="0" err="1" smtClean="0">
                <a:solidFill>
                  <a:schemeClr val="tx2"/>
                </a:solidFill>
              </a:rPr>
              <a:t>Neumolog</a:t>
            </a:r>
            <a:r>
              <a:rPr lang="es-ES" b="1" dirty="0" smtClean="0">
                <a:solidFill>
                  <a:schemeClr val="tx2"/>
                </a:solidFill>
              </a:rPr>
              <a:t>ía</a:t>
            </a:r>
            <a:endParaRPr lang="es-ES_tradnl" b="1" dirty="0" smtClean="0">
              <a:solidFill>
                <a:schemeClr val="tx2"/>
              </a:solidFill>
            </a:endParaRPr>
          </a:p>
          <a:p>
            <a:r>
              <a:rPr lang="es-ES_tradnl" b="1" dirty="0">
                <a:solidFill>
                  <a:schemeClr val="tx2"/>
                </a:solidFill>
              </a:rPr>
              <a:t>A</a:t>
            </a:r>
            <a:r>
              <a:rPr lang="es-ES_tradnl" b="1" dirty="0" smtClean="0">
                <a:solidFill>
                  <a:schemeClr val="tx2"/>
                </a:solidFill>
              </a:rPr>
              <a:t>probado por la Dra. </a:t>
            </a:r>
            <a:r>
              <a:rPr lang="es-ES" b="1" dirty="0" smtClean="0">
                <a:solidFill>
                  <a:schemeClr val="tx2"/>
                </a:solidFill>
              </a:rPr>
              <a:t>Mª José Soler y el Dr. Eduardo García</a:t>
            </a:r>
            <a:endParaRPr lang="es-ES_tradnl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 dirty="0" err="1" smtClean="0"/>
              <a:t>Presentaci</a:t>
            </a:r>
            <a:r>
              <a:rPr lang="es-ES" u="sng" dirty="0" smtClean="0"/>
              <a:t>ón caso clínico</a:t>
            </a:r>
            <a:endParaRPr lang="es-ES_tradnl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78488"/>
            <a:ext cx="10352762" cy="4421688"/>
          </a:xfrm>
        </p:spPr>
        <p:txBody>
          <a:bodyPr>
            <a:normAutofit/>
          </a:bodyPr>
          <a:lstStyle/>
          <a:p>
            <a:r>
              <a:rPr lang="es-ES_tradnl" dirty="0" smtClean="0"/>
              <a:t>Var</a:t>
            </a:r>
            <a:r>
              <a:rPr lang="es-ES" dirty="0" smtClean="0"/>
              <a:t>ón de </a:t>
            </a:r>
            <a:r>
              <a:rPr lang="es-ES" b="1" dirty="0" smtClean="0">
                <a:solidFill>
                  <a:srgbClr val="FF0000"/>
                </a:solidFill>
              </a:rPr>
              <a:t>52 años </a:t>
            </a:r>
            <a:r>
              <a:rPr lang="es-ES" dirty="0" smtClean="0"/>
              <a:t>que acude el 24/02/20 por </a:t>
            </a:r>
            <a:r>
              <a:rPr lang="es-ES" b="1" dirty="0" smtClean="0">
                <a:solidFill>
                  <a:srgbClr val="FF0000"/>
                </a:solidFill>
              </a:rPr>
              <a:t>disnea de una semana de evolución. </a:t>
            </a:r>
            <a:r>
              <a:rPr lang="es-ES" dirty="0" smtClean="0"/>
              <a:t>Refiere </a:t>
            </a:r>
            <a:r>
              <a:rPr lang="es-ES" b="1" dirty="0" smtClean="0">
                <a:solidFill>
                  <a:srgbClr val="FF0000"/>
                </a:solidFill>
              </a:rPr>
              <a:t>tos y </a:t>
            </a:r>
            <a:r>
              <a:rPr lang="es-ES" b="1" dirty="0" err="1" smtClean="0">
                <a:solidFill>
                  <a:srgbClr val="FF0000"/>
                </a:solidFill>
              </a:rPr>
              <a:t>ortopnea</a:t>
            </a:r>
            <a:r>
              <a:rPr lang="es-ES" dirty="0" smtClean="0"/>
              <a:t> que le impiden el descanso nocturno. Duerme en el sillón</a:t>
            </a:r>
          </a:p>
          <a:p>
            <a:pPr marL="0" indent="0">
              <a:buNone/>
            </a:pPr>
            <a:endParaRPr lang="es-ES" b="1" dirty="0" smtClean="0"/>
          </a:p>
          <a:p>
            <a:r>
              <a:rPr lang="es-ES" b="1" u="sng" dirty="0" smtClean="0"/>
              <a:t>Antecedentes</a:t>
            </a:r>
            <a:r>
              <a:rPr lang="es-ES" dirty="0" smtClean="0"/>
              <a:t>: </a:t>
            </a:r>
          </a:p>
          <a:p>
            <a:pPr>
              <a:buFontTx/>
              <a:buChar char="-"/>
            </a:pPr>
            <a:r>
              <a:rPr lang="es-ES" dirty="0" smtClean="0"/>
              <a:t>No FRCV. </a:t>
            </a:r>
            <a:r>
              <a:rPr lang="es-ES" dirty="0"/>
              <a:t>No </a:t>
            </a:r>
            <a:r>
              <a:rPr lang="es-ES" dirty="0" err="1"/>
              <a:t>RAMc</a:t>
            </a:r>
            <a:r>
              <a:rPr lang="es-ES" dirty="0"/>
              <a:t>. </a:t>
            </a:r>
            <a:r>
              <a:rPr lang="es-ES" dirty="0" smtClean="0"/>
              <a:t>Exfumador. Consumo acumulado 27 años-paquete</a:t>
            </a:r>
            <a:endParaRPr lang="es-ES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s-ES" b="1" dirty="0" smtClean="0">
                <a:solidFill>
                  <a:srgbClr val="FF0000"/>
                </a:solidFill>
              </a:rPr>
              <a:t>Linfoma diagnosticado en 2019. Pendiente de tratamiento por Hematología</a:t>
            </a:r>
          </a:p>
          <a:p>
            <a:pPr>
              <a:buFontTx/>
              <a:buChar char="-"/>
            </a:pPr>
            <a:r>
              <a:rPr lang="es-ES" dirty="0" smtClean="0"/>
              <a:t>Último ingreso Neumología 17/02/20 por derrame pleural que necesitó </a:t>
            </a:r>
            <a:r>
              <a:rPr lang="es-ES" dirty="0" err="1" smtClean="0"/>
              <a:t>toracocentesis</a:t>
            </a:r>
            <a:r>
              <a:rPr lang="es-ES" dirty="0" smtClean="0"/>
              <a:t> evacuadora (diagnóstica y terapéutica = 1300ml)</a:t>
            </a:r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No toma medicación habitual</a:t>
            </a:r>
            <a:endParaRPr lang="es-ES" dirty="0"/>
          </a:p>
          <a:p>
            <a:pPr>
              <a:buFontTx/>
              <a:buChar char="-"/>
            </a:pPr>
            <a:r>
              <a:rPr lang="es-ES" dirty="0"/>
              <a:t>Independiente. </a:t>
            </a:r>
            <a:r>
              <a:rPr lang="es-ES" dirty="0" smtClean="0"/>
              <a:t>Vive con su mujer y su hija. Conductor de autobús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>
              <a:buFontTx/>
              <a:buChar char="-"/>
            </a:pPr>
            <a:endParaRPr lang="es-ES" dirty="0" smtClean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227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599" y="1171183"/>
            <a:ext cx="10189923" cy="4728575"/>
          </a:xfrm>
        </p:spPr>
        <p:txBody>
          <a:bodyPr>
            <a:normAutofit/>
          </a:bodyPr>
          <a:lstStyle/>
          <a:p>
            <a:r>
              <a:rPr lang="es-ES_tradnl" b="1" u="sng" dirty="0" err="1" smtClean="0"/>
              <a:t>Exploraci</a:t>
            </a:r>
            <a:r>
              <a:rPr lang="es-ES" b="1" u="sng" dirty="0" smtClean="0"/>
              <a:t>ón:</a:t>
            </a:r>
          </a:p>
          <a:p>
            <a:pPr marL="0" indent="0">
              <a:buNone/>
            </a:pPr>
            <a:r>
              <a:rPr lang="es-ES" dirty="0" smtClean="0"/>
              <a:t>TA: 126/80	</a:t>
            </a:r>
            <a:r>
              <a:rPr lang="es-ES" dirty="0" err="1" smtClean="0"/>
              <a:t>Tª</a:t>
            </a:r>
            <a:r>
              <a:rPr lang="es-ES" dirty="0" smtClean="0"/>
              <a:t>: 36,9ºC	FC: 100 </a:t>
            </a:r>
            <a:r>
              <a:rPr lang="es-ES" dirty="0" err="1" smtClean="0"/>
              <a:t>lpm</a:t>
            </a:r>
            <a:r>
              <a:rPr lang="es-ES" dirty="0" smtClean="0"/>
              <a:t>	</a:t>
            </a:r>
            <a:r>
              <a:rPr lang="es-ES" dirty="0" err="1" smtClean="0"/>
              <a:t>Taquipneico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>
                <a:solidFill>
                  <a:srgbClr val="FF0000"/>
                </a:solidFill>
              </a:rPr>
              <a:t>MEG. Impresiona gravedad</a:t>
            </a:r>
            <a:r>
              <a:rPr lang="es-ES" dirty="0" smtClean="0"/>
              <a:t>. Consciente y orientado. </a:t>
            </a:r>
            <a:r>
              <a:rPr lang="es-ES" dirty="0" err="1" smtClean="0"/>
              <a:t>Normohidratado</a:t>
            </a:r>
            <a:r>
              <a:rPr lang="es-ES" dirty="0" smtClean="0"/>
              <a:t>, </a:t>
            </a:r>
            <a:r>
              <a:rPr lang="es-ES" dirty="0" err="1" smtClean="0"/>
              <a:t>normocoloreado</a:t>
            </a:r>
            <a:r>
              <a:rPr lang="es-ES" dirty="0" smtClean="0"/>
              <a:t>, </a:t>
            </a:r>
            <a:r>
              <a:rPr lang="es-ES" dirty="0" err="1" smtClean="0"/>
              <a:t>normonutrido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AC: rítmica, sin soplos</a:t>
            </a:r>
          </a:p>
          <a:p>
            <a:pPr marL="0" indent="0">
              <a:buNone/>
            </a:pPr>
            <a:r>
              <a:rPr lang="es-ES" dirty="0" smtClean="0"/>
              <a:t>AP: </a:t>
            </a:r>
            <a:r>
              <a:rPr lang="es-ES" b="1" dirty="0" smtClean="0">
                <a:solidFill>
                  <a:srgbClr val="FF0000"/>
                </a:solidFill>
              </a:rPr>
              <a:t>MV disminuido. </a:t>
            </a:r>
            <a:r>
              <a:rPr lang="es-ES" b="1" dirty="0" err="1" smtClean="0">
                <a:solidFill>
                  <a:srgbClr val="FF0000"/>
                </a:solidFill>
              </a:rPr>
              <a:t>Hipofonesis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bibasal</a:t>
            </a:r>
            <a:r>
              <a:rPr lang="es-ES" b="1" dirty="0" smtClean="0">
                <a:solidFill>
                  <a:srgbClr val="FF0000"/>
                </a:solidFill>
              </a:rPr>
              <a:t>, de predominio derecho. </a:t>
            </a:r>
            <a:r>
              <a:rPr lang="es-ES" dirty="0" smtClean="0"/>
              <a:t>No ruidos sobreañadidos</a:t>
            </a:r>
          </a:p>
          <a:p>
            <a:pPr marL="0" indent="0">
              <a:buNone/>
            </a:pPr>
            <a:r>
              <a:rPr lang="es-ES" dirty="0" smtClean="0"/>
              <a:t>ABD: no posible valoración por malestar general</a:t>
            </a:r>
          </a:p>
          <a:p>
            <a:pPr marL="0" indent="0">
              <a:buNone/>
            </a:pPr>
            <a:r>
              <a:rPr lang="es-ES" dirty="0" smtClean="0"/>
              <a:t>NRL: pupilas </a:t>
            </a:r>
            <a:r>
              <a:rPr lang="es-ES" dirty="0" err="1" smtClean="0"/>
              <a:t>isocóricas</a:t>
            </a:r>
            <a:r>
              <a:rPr lang="es-ES" dirty="0" smtClean="0"/>
              <a:t> y reactivas. Pares craneales conservados. No alteraciones de fuerza ni sensibilidad</a:t>
            </a:r>
          </a:p>
          <a:p>
            <a:pPr marL="0" indent="0">
              <a:buNone/>
            </a:pPr>
            <a:r>
              <a:rPr lang="es-ES" dirty="0" smtClean="0"/>
              <a:t>MMII: no edemas ni signos de TVP</a:t>
            </a:r>
          </a:p>
        </p:txBody>
      </p:sp>
    </p:spTree>
    <p:extLst>
      <p:ext uri="{BB962C8B-B14F-4D97-AF65-F5344CB8AC3E}">
        <p14:creationId xmlns:p14="http://schemas.microsoft.com/office/powerpoint/2010/main" val="87951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6835" y="159707"/>
            <a:ext cx="9601200" cy="1485900"/>
          </a:xfrm>
        </p:spPr>
        <p:txBody>
          <a:bodyPr>
            <a:normAutofit/>
          </a:bodyPr>
          <a:lstStyle/>
          <a:p>
            <a:endParaRPr lang="es-ES_tradnl" sz="4000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130" y="1039660"/>
            <a:ext cx="5276834" cy="5264648"/>
          </a:xfrm>
        </p:spPr>
      </p:pic>
    </p:spTree>
    <p:extLst>
      <p:ext uri="{BB962C8B-B14F-4D97-AF65-F5344CB8AC3E}">
        <p14:creationId xmlns:p14="http://schemas.microsoft.com/office/powerpoint/2010/main" val="14723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 dirty="0" err="1" smtClean="0"/>
              <a:t>Diagn</a:t>
            </a:r>
            <a:r>
              <a:rPr lang="es-ES" u="sng" dirty="0" err="1" smtClean="0"/>
              <a:t>óstico</a:t>
            </a:r>
            <a:endParaRPr lang="es-ES_tradnl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61492" y="1849602"/>
            <a:ext cx="7621416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6600" b="1" dirty="0" smtClean="0"/>
              <a:t>DERRAME PLEURAL MALIGNO RECIDIVANTE</a:t>
            </a:r>
            <a:endParaRPr lang="es-ES_tradnl" sz="6600" b="1" dirty="0"/>
          </a:p>
        </p:txBody>
      </p:sp>
    </p:spTree>
    <p:extLst>
      <p:ext uri="{BB962C8B-B14F-4D97-AF65-F5344CB8AC3E}">
        <p14:creationId xmlns:p14="http://schemas.microsoft.com/office/powerpoint/2010/main" val="9751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rtar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cortar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Re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58</TotalTime>
  <Words>136</Words>
  <Application>Microsoft Macintosh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Recortar</vt:lpstr>
      <vt:lpstr>Presentación de PowerPoint</vt:lpstr>
      <vt:lpstr>Presentación caso clínico</vt:lpstr>
      <vt:lpstr>Presentación de PowerPoint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13</cp:revision>
  <dcterms:created xsi:type="dcterms:W3CDTF">2020-02-10T13:49:29Z</dcterms:created>
  <dcterms:modified xsi:type="dcterms:W3CDTF">2020-02-25T17:11:53Z</dcterms:modified>
</cp:coreProperties>
</file>