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</p:sldMasterIdLst>
  <p:sldIdLst>
    <p:sldId id="256" r:id="rId2"/>
    <p:sldId id="259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36"/>
    <p:restoredTop sz="83062"/>
  </p:normalViewPr>
  <p:slideViewPr>
    <p:cSldViewPr snapToGrid="0" snapToObjects="1">
      <p:cViewPr varScale="1">
        <p:scale>
          <a:sx n="79" d="100"/>
          <a:sy n="79" d="100"/>
        </p:scale>
        <p:origin x="24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4753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8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6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A1846-DA80-1C48-A609-854EA85C59AD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864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8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2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8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9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DF5E60-9974-AC48-9591-99C2BB44B7CF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714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79C5D-2A6F-F04D-97DA-BEF2467B64E4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969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037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580361" y="2024938"/>
            <a:ext cx="7916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tx2"/>
                </a:solidFill>
              </a:rPr>
              <a:t>Diagnóstico por Imagen</a:t>
            </a:r>
          </a:p>
          <a:p>
            <a:r>
              <a:rPr lang="es-ES" sz="5400" b="1" dirty="0" smtClean="0">
                <a:solidFill>
                  <a:schemeClr val="tx2"/>
                </a:solidFill>
              </a:rPr>
              <a:t>	Talleres Integrados III</a:t>
            </a:r>
            <a:endParaRPr lang="es-ES_tradnl" sz="5400" b="1" dirty="0">
              <a:solidFill>
                <a:schemeClr val="tx2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645073" y="3679056"/>
            <a:ext cx="4906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chemeClr val="tx2"/>
                </a:solidFill>
              </a:rPr>
              <a:t>Inmaculada Lorca </a:t>
            </a:r>
            <a:r>
              <a:rPr lang="es-ES_tradnl" sz="3600" b="1" dirty="0" err="1" smtClean="0">
                <a:solidFill>
                  <a:schemeClr val="tx2"/>
                </a:solidFill>
              </a:rPr>
              <a:t>Ant</a:t>
            </a:r>
            <a:r>
              <a:rPr lang="es-ES" sz="3600" b="1" dirty="0" err="1" smtClean="0">
                <a:solidFill>
                  <a:schemeClr val="tx2"/>
                </a:solidFill>
              </a:rPr>
              <a:t>ón</a:t>
            </a:r>
            <a:endParaRPr lang="es-ES_tradnl" sz="3600" b="1" dirty="0">
              <a:solidFill>
                <a:schemeClr val="tx2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94881" y="5517840"/>
            <a:ext cx="5827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tx2"/>
                </a:solidFill>
              </a:rPr>
              <a:t>Hospital General Universitario de Elche</a:t>
            </a:r>
          </a:p>
          <a:p>
            <a:r>
              <a:rPr lang="es-ES_tradnl" b="1" dirty="0" smtClean="0">
                <a:solidFill>
                  <a:schemeClr val="tx2"/>
                </a:solidFill>
              </a:rPr>
              <a:t>Servicio </a:t>
            </a:r>
            <a:r>
              <a:rPr lang="es-ES_tradnl" b="1" dirty="0" err="1" smtClean="0">
                <a:solidFill>
                  <a:schemeClr val="tx2"/>
                </a:solidFill>
              </a:rPr>
              <a:t>Neumolog</a:t>
            </a:r>
            <a:r>
              <a:rPr lang="es-ES" b="1" dirty="0" smtClean="0">
                <a:solidFill>
                  <a:schemeClr val="tx2"/>
                </a:solidFill>
              </a:rPr>
              <a:t>ía</a:t>
            </a:r>
            <a:endParaRPr lang="es-ES_tradnl" b="1" dirty="0" smtClean="0">
              <a:solidFill>
                <a:schemeClr val="tx2"/>
              </a:solidFill>
            </a:endParaRPr>
          </a:p>
          <a:p>
            <a:r>
              <a:rPr lang="es-ES_tradnl" b="1" dirty="0">
                <a:solidFill>
                  <a:schemeClr val="tx2"/>
                </a:solidFill>
              </a:rPr>
              <a:t>A</a:t>
            </a:r>
            <a:r>
              <a:rPr lang="es-ES_tradnl" b="1" dirty="0" smtClean="0">
                <a:solidFill>
                  <a:schemeClr val="tx2"/>
                </a:solidFill>
              </a:rPr>
              <a:t>probado por la Dra. </a:t>
            </a:r>
            <a:r>
              <a:rPr lang="es-ES" b="1" dirty="0" smtClean="0">
                <a:solidFill>
                  <a:schemeClr val="tx2"/>
                </a:solidFill>
              </a:rPr>
              <a:t>Mª Jos</a:t>
            </a:r>
            <a:r>
              <a:rPr lang="es-ES" b="1" dirty="0" smtClean="0">
                <a:solidFill>
                  <a:schemeClr val="tx2"/>
                </a:solidFill>
              </a:rPr>
              <a:t>é Soler y el Dr. Eduardo García</a:t>
            </a:r>
            <a:endParaRPr lang="es-ES_tradn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u="sng" dirty="0" err="1" smtClean="0"/>
              <a:t>Presentaci</a:t>
            </a:r>
            <a:r>
              <a:rPr lang="es-ES" u="sng" dirty="0" smtClean="0"/>
              <a:t>ón caso clínico</a:t>
            </a:r>
            <a:endParaRPr lang="es-ES_tradn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678488"/>
            <a:ext cx="10352762" cy="4421688"/>
          </a:xfrm>
        </p:spPr>
        <p:txBody>
          <a:bodyPr>
            <a:normAutofit/>
          </a:bodyPr>
          <a:lstStyle/>
          <a:p>
            <a:r>
              <a:rPr lang="es-ES_tradnl" dirty="0" smtClean="0"/>
              <a:t>Var</a:t>
            </a:r>
            <a:r>
              <a:rPr lang="es-ES" dirty="0" smtClean="0"/>
              <a:t>ón de </a:t>
            </a:r>
            <a:r>
              <a:rPr lang="es-ES" b="1" dirty="0" smtClean="0">
                <a:solidFill>
                  <a:srgbClr val="FF0000"/>
                </a:solidFill>
              </a:rPr>
              <a:t>83 años </a:t>
            </a:r>
            <a:r>
              <a:rPr lang="es-ES" dirty="0" smtClean="0"/>
              <a:t>que acude a </a:t>
            </a:r>
            <a:r>
              <a:rPr lang="es-ES" dirty="0" smtClean="0"/>
              <a:t>su MAP por </a:t>
            </a:r>
            <a:r>
              <a:rPr lang="es-ES" b="1" dirty="0" smtClean="0">
                <a:solidFill>
                  <a:srgbClr val="FF0000"/>
                </a:solidFill>
              </a:rPr>
              <a:t>tos con expectoraci</a:t>
            </a:r>
            <a:r>
              <a:rPr lang="es-ES" b="1" dirty="0" smtClean="0">
                <a:solidFill>
                  <a:srgbClr val="FF0000"/>
                </a:solidFill>
              </a:rPr>
              <a:t>ón purulenta y restos hemáticos de 1 mes de evolución. Pérdida 8 kg de peso en el último mes</a:t>
            </a:r>
            <a:r>
              <a:rPr lang="es-ES" b="1" dirty="0" smtClean="0"/>
              <a:t>.</a:t>
            </a:r>
            <a:endParaRPr lang="es-ES" b="1" dirty="0" smtClean="0"/>
          </a:p>
          <a:p>
            <a:r>
              <a:rPr lang="es-ES" b="1" u="sng" dirty="0" smtClean="0"/>
              <a:t>Antecedentes</a:t>
            </a:r>
            <a:r>
              <a:rPr lang="es-ES" dirty="0" smtClean="0"/>
              <a:t>: </a:t>
            </a:r>
          </a:p>
          <a:p>
            <a:pPr>
              <a:buFontTx/>
              <a:buChar char="-"/>
            </a:pPr>
            <a:r>
              <a:rPr lang="es-ES" dirty="0" smtClean="0"/>
              <a:t>HTA. DLP. No DM. </a:t>
            </a:r>
            <a:r>
              <a:rPr lang="es-ES" dirty="0"/>
              <a:t>No </a:t>
            </a:r>
            <a:r>
              <a:rPr lang="es-ES" dirty="0" err="1"/>
              <a:t>RAMc</a:t>
            </a:r>
            <a:r>
              <a:rPr lang="es-ES" dirty="0"/>
              <a:t>. </a:t>
            </a:r>
            <a:r>
              <a:rPr lang="es-ES" b="1" dirty="0" smtClean="0">
                <a:solidFill>
                  <a:srgbClr val="FF0000"/>
                </a:solidFill>
              </a:rPr>
              <a:t>Fumador 100 años-paquete</a:t>
            </a:r>
            <a:endParaRPr lang="es-ES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s-ES" dirty="0" smtClean="0"/>
              <a:t>Hiperplasia benigna pr</a:t>
            </a:r>
            <a:r>
              <a:rPr lang="es-ES" dirty="0" smtClean="0"/>
              <a:t>óstata</a:t>
            </a:r>
            <a:endParaRPr lang="es-ES" dirty="0"/>
          </a:p>
          <a:p>
            <a:pPr>
              <a:buFontTx/>
              <a:buChar char="-"/>
            </a:pPr>
            <a:r>
              <a:rPr lang="es-ES" dirty="0" err="1" smtClean="0"/>
              <a:t>Qx</a:t>
            </a:r>
            <a:r>
              <a:rPr lang="es-ES" dirty="0"/>
              <a:t>: </a:t>
            </a:r>
            <a:r>
              <a:rPr lang="es-ES" dirty="0" err="1" smtClean="0"/>
              <a:t>faquectom</a:t>
            </a:r>
            <a:r>
              <a:rPr lang="es-ES" dirty="0" err="1" smtClean="0"/>
              <a:t>ía</a:t>
            </a:r>
            <a:r>
              <a:rPr lang="es-ES" dirty="0" smtClean="0"/>
              <a:t> bilateral, </a:t>
            </a:r>
            <a:r>
              <a:rPr lang="es-ES" dirty="0" err="1" smtClean="0"/>
              <a:t>apendicectomía</a:t>
            </a:r>
            <a:endParaRPr lang="es-ES" dirty="0"/>
          </a:p>
          <a:p>
            <a:pPr>
              <a:buFontTx/>
              <a:buChar char="-"/>
            </a:pPr>
            <a:r>
              <a:rPr lang="es-ES" dirty="0" err="1" smtClean="0"/>
              <a:t>Tamsulosina</a:t>
            </a:r>
            <a:r>
              <a:rPr lang="es-ES" dirty="0" smtClean="0"/>
              <a:t>, </a:t>
            </a:r>
            <a:r>
              <a:rPr lang="es-ES" dirty="0" err="1" smtClean="0"/>
              <a:t>atorvastatina</a:t>
            </a:r>
            <a:r>
              <a:rPr lang="es-ES" dirty="0" smtClean="0"/>
              <a:t>, </a:t>
            </a:r>
            <a:r>
              <a:rPr lang="es-ES" dirty="0" err="1" smtClean="0"/>
              <a:t>captopril</a:t>
            </a:r>
            <a:r>
              <a:rPr lang="es-ES" dirty="0" smtClean="0"/>
              <a:t>, </a:t>
            </a:r>
            <a:r>
              <a:rPr lang="es-ES" dirty="0" err="1" smtClean="0"/>
              <a:t>hidroclorotiazida</a:t>
            </a:r>
            <a:r>
              <a:rPr lang="es-ES" dirty="0" smtClean="0"/>
              <a:t>, omeprazol</a:t>
            </a:r>
            <a:endParaRPr lang="es-ES" dirty="0"/>
          </a:p>
          <a:p>
            <a:pPr>
              <a:buFontTx/>
              <a:buChar char="-"/>
            </a:pPr>
            <a:r>
              <a:rPr lang="es-ES" dirty="0"/>
              <a:t>Independiente. </a:t>
            </a:r>
            <a:r>
              <a:rPr lang="es-ES" dirty="0" smtClean="0"/>
              <a:t>Vive con su mujer. Trabajaba en el calzado.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227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599" y="1171183"/>
            <a:ext cx="10189923" cy="4728575"/>
          </a:xfrm>
        </p:spPr>
        <p:txBody>
          <a:bodyPr>
            <a:normAutofit/>
          </a:bodyPr>
          <a:lstStyle/>
          <a:p>
            <a:r>
              <a:rPr lang="es-ES_tradnl" b="1" u="sng" dirty="0" err="1" smtClean="0"/>
              <a:t>Exploraci</a:t>
            </a:r>
            <a:r>
              <a:rPr lang="es-ES" b="1" u="sng" dirty="0" smtClean="0"/>
              <a:t>ón:</a:t>
            </a:r>
          </a:p>
          <a:p>
            <a:pPr marL="0" indent="0">
              <a:buNone/>
            </a:pPr>
            <a:r>
              <a:rPr lang="es-ES" dirty="0" smtClean="0"/>
              <a:t>TA: </a:t>
            </a:r>
            <a:r>
              <a:rPr lang="es-ES" dirty="0" smtClean="0"/>
              <a:t>110/70</a:t>
            </a:r>
            <a:r>
              <a:rPr lang="es-ES" dirty="0" smtClean="0"/>
              <a:t>	</a:t>
            </a:r>
            <a:r>
              <a:rPr lang="es-ES" dirty="0" err="1" smtClean="0"/>
              <a:t>Tª</a:t>
            </a:r>
            <a:r>
              <a:rPr lang="es-ES" dirty="0" smtClean="0"/>
              <a:t>: </a:t>
            </a:r>
            <a:r>
              <a:rPr lang="es-ES" dirty="0" smtClean="0"/>
              <a:t>36,51C</a:t>
            </a:r>
            <a:r>
              <a:rPr lang="es-ES" dirty="0" smtClean="0"/>
              <a:t>	FC: </a:t>
            </a:r>
            <a:r>
              <a:rPr lang="es-ES" dirty="0" smtClean="0"/>
              <a:t>81 </a:t>
            </a:r>
            <a:r>
              <a:rPr lang="es-ES" dirty="0" err="1" smtClean="0"/>
              <a:t>lpm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BEG. Consciente y orientado. </a:t>
            </a:r>
            <a:r>
              <a:rPr lang="es-ES" dirty="0" err="1" smtClean="0"/>
              <a:t>Normohidratado</a:t>
            </a:r>
            <a:r>
              <a:rPr lang="es-ES" dirty="0" smtClean="0"/>
              <a:t>, </a:t>
            </a:r>
            <a:r>
              <a:rPr lang="es-ES" dirty="0" err="1" smtClean="0"/>
              <a:t>normocoloreado</a:t>
            </a:r>
            <a:r>
              <a:rPr lang="es-ES" dirty="0" smtClean="0"/>
              <a:t>, </a:t>
            </a:r>
            <a:r>
              <a:rPr lang="es-ES" dirty="0" err="1" smtClean="0"/>
              <a:t>normonutrido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AC: rítmica, sin soplos</a:t>
            </a:r>
          </a:p>
          <a:p>
            <a:pPr marL="0" indent="0">
              <a:buNone/>
            </a:pPr>
            <a:r>
              <a:rPr lang="es-ES" dirty="0" smtClean="0"/>
              <a:t>AP: </a:t>
            </a:r>
            <a:r>
              <a:rPr lang="es-ES" dirty="0" smtClean="0"/>
              <a:t>MVC, </a:t>
            </a:r>
            <a:r>
              <a:rPr lang="es-ES" dirty="0" smtClean="0"/>
              <a:t>sin ruidos sobreañadidos</a:t>
            </a:r>
          </a:p>
          <a:p>
            <a:pPr marL="0" indent="0">
              <a:buNone/>
            </a:pPr>
            <a:r>
              <a:rPr lang="es-ES" dirty="0" smtClean="0"/>
              <a:t>ABD: abdomen blando y </a:t>
            </a:r>
            <a:r>
              <a:rPr lang="es-ES" dirty="0" err="1" smtClean="0"/>
              <a:t>depresible</a:t>
            </a:r>
            <a:r>
              <a:rPr lang="es-ES" dirty="0" smtClean="0"/>
              <a:t>, sin dolor a la palpación. No signos de irritación peritoneal</a:t>
            </a:r>
          </a:p>
          <a:p>
            <a:pPr marL="0" indent="0">
              <a:buNone/>
            </a:pPr>
            <a:r>
              <a:rPr lang="es-ES" dirty="0" smtClean="0"/>
              <a:t>NRL: pupilas </a:t>
            </a:r>
            <a:r>
              <a:rPr lang="es-ES" dirty="0" err="1" smtClean="0"/>
              <a:t>isocóricas</a:t>
            </a:r>
            <a:r>
              <a:rPr lang="es-ES" dirty="0" smtClean="0"/>
              <a:t> y reactivas. Pares craneales conservados. No alteraciones de fuerza ni </a:t>
            </a:r>
            <a:r>
              <a:rPr lang="es-ES" dirty="0" smtClean="0"/>
              <a:t>sensibilidad</a:t>
            </a:r>
          </a:p>
          <a:p>
            <a:pPr marL="0" indent="0">
              <a:buNone/>
            </a:pPr>
            <a:r>
              <a:rPr lang="es-ES" dirty="0" smtClean="0"/>
              <a:t>MMII: no edemas ni signos de TVP</a:t>
            </a:r>
          </a:p>
          <a:p>
            <a:r>
              <a:rPr lang="es-ES" b="1" dirty="0" err="1" smtClean="0">
                <a:solidFill>
                  <a:srgbClr val="FF0000"/>
                </a:solidFill>
              </a:rPr>
              <a:t>Rx</a:t>
            </a:r>
            <a:r>
              <a:rPr lang="es-ES" b="1" dirty="0" smtClean="0">
                <a:solidFill>
                  <a:srgbClr val="FF0000"/>
                </a:solidFill>
              </a:rPr>
              <a:t> t</a:t>
            </a:r>
            <a:r>
              <a:rPr lang="es-ES" b="1" dirty="0" smtClean="0">
                <a:solidFill>
                  <a:srgbClr val="FF0000"/>
                </a:solidFill>
              </a:rPr>
              <a:t>órax Centro Salud: pérdida volumen hemitórax izquierdo. Atelectasia LSI</a:t>
            </a:r>
            <a:endParaRPr lang="es-E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835" y="159707"/>
            <a:ext cx="9601200" cy="1485900"/>
          </a:xfrm>
        </p:spPr>
        <p:txBody>
          <a:bodyPr>
            <a:normAutofit/>
          </a:bodyPr>
          <a:lstStyle/>
          <a:p>
            <a:endParaRPr lang="es-ES_tradnl" sz="4000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49" y="620486"/>
            <a:ext cx="7343980" cy="5507985"/>
          </a:xfrm>
        </p:spPr>
      </p:pic>
    </p:spTree>
    <p:extLst>
      <p:ext uri="{BB962C8B-B14F-4D97-AF65-F5344CB8AC3E}">
        <p14:creationId xmlns:p14="http://schemas.microsoft.com/office/powerpoint/2010/main" val="14723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u="sng" dirty="0" err="1" smtClean="0"/>
              <a:t>Diagn</a:t>
            </a:r>
            <a:r>
              <a:rPr lang="es-ES" u="sng" dirty="0" err="1" smtClean="0"/>
              <a:t>óstico</a:t>
            </a:r>
            <a:endParaRPr lang="es-ES_tradn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61492" y="1849602"/>
            <a:ext cx="7621416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600" b="1" dirty="0" smtClean="0"/>
              <a:t> NEOPLASIA PULMONAR</a:t>
            </a:r>
            <a:endParaRPr lang="es-ES_tradnl" sz="6600" b="1" dirty="0"/>
          </a:p>
        </p:txBody>
      </p:sp>
    </p:spTree>
    <p:extLst>
      <p:ext uri="{BB962C8B-B14F-4D97-AF65-F5344CB8AC3E}">
        <p14:creationId xmlns:p14="http://schemas.microsoft.com/office/powerpoint/2010/main" val="9751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corta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cortar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Re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50</TotalTime>
  <Words>123</Words>
  <Application>Microsoft Macintosh PowerPoint</Application>
  <PresentationFormat>Panorámica</PresentationFormat>
  <Paragraphs>27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Franklin Gothic Book</vt:lpstr>
      <vt:lpstr>Recortar</vt:lpstr>
      <vt:lpstr>Presentación de PowerPoint</vt:lpstr>
      <vt:lpstr>Presentación caso clínico</vt:lpstr>
      <vt:lpstr>Presentación de PowerPoint</vt:lpstr>
      <vt:lpstr>Presentación de PowerPoint</vt:lpstr>
      <vt:lpstr>Diagnóstico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8</cp:revision>
  <dcterms:created xsi:type="dcterms:W3CDTF">2020-02-10T13:49:29Z</dcterms:created>
  <dcterms:modified xsi:type="dcterms:W3CDTF">2020-02-25T11:59:55Z</dcterms:modified>
</cp:coreProperties>
</file>