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14AB650-630B-4C25-A6CC-663D61A570E1}" type="datetimeFigureOut">
              <a:rPr lang="es-ES" smtClean="0"/>
              <a:pPr/>
              <a:t>22/02/2020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35A1DB9-6DD1-4557-8825-9EB8B277905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B650-630B-4C25-A6CC-663D61A570E1}" type="datetimeFigureOut">
              <a:rPr lang="es-ES" smtClean="0"/>
              <a:pPr/>
              <a:t>22/02/2020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1DB9-6DD1-4557-8825-9EB8B27790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B650-630B-4C25-A6CC-663D61A570E1}" type="datetimeFigureOut">
              <a:rPr lang="es-ES" smtClean="0"/>
              <a:pPr/>
              <a:t>22/02/2020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1DB9-6DD1-4557-8825-9EB8B277905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B650-630B-4C25-A6CC-663D61A570E1}" type="datetimeFigureOut">
              <a:rPr lang="es-ES" smtClean="0"/>
              <a:pPr/>
              <a:t>22/02/2020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1DB9-6DD1-4557-8825-9EB8B277905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14AB650-630B-4C25-A6CC-663D61A570E1}" type="datetimeFigureOut">
              <a:rPr lang="es-ES" smtClean="0"/>
              <a:pPr/>
              <a:t>22/02/2020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35A1DB9-6DD1-4557-8825-9EB8B277905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B650-630B-4C25-A6CC-663D61A570E1}" type="datetimeFigureOut">
              <a:rPr lang="es-ES" smtClean="0"/>
              <a:pPr/>
              <a:t>22/02/2020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1DB9-6DD1-4557-8825-9EB8B277905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B650-630B-4C25-A6CC-663D61A570E1}" type="datetimeFigureOut">
              <a:rPr lang="es-ES" smtClean="0"/>
              <a:pPr/>
              <a:t>22/02/2020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1DB9-6DD1-4557-8825-9EB8B277905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B650-630B-4C25-A6CC-663D61A570E1}" type="datetimeFigureOut">
              <a:rPr lang="es-ES" smtClean="0"/>
              <a:pPr/>
              <a:t>22/02/2020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1DB9-6DD1-4557-8825-9EB8B277905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B650-630B-4C25-A6CC-663D61A570E1}" type="datetimeFigureOut">
              <a:rPr lang="es-ES" smtClean="0"/>
              <a:pPr/>
              <a:t>22/02/2020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1DB9-6DD1-4557-8825-9EB8B277905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B650-630B-4C25-A6CC-663D61A570E1}" type="datetimeFigureOut">
              <a:rPr lang="es-ES" smtClean="0"/>
              <a:pPr/>
              <a:t>22/02/2020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1DB9-6DD1-4557-8825-9EB8B277905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B650-630B-4C25-A6CC-663D61A570E1}" type="datetimeFigureOut">
              <a:rPr lang="es-ES" smtClean="0"/>
              <a:pPr/>
              <a:t>22/02/2020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1DB9-6DD1-4557-8825-9EB8B277905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4AB650-630B-4C25-A6CC-663D61A570E1}" type="datetimeFigureOut">
              <a:rPr lang="es-ES" smtClean="0"/>
              <a:pPr/>
              <a:t>22/02/2020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5A1DB9-6DD1-4557-8825-9EB8B277905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CASO CLÍNICO NEUMOLOGÍA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924700" cy="662004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Aprobado por la Dra. Raquel </a:t>
            </a:r>
            <a:r>
              <a:rPr lang="es-ES" dirty="0" smtClean="0"/>
              <a:t>García-</a:t>
            </a:r>
            <a:r>
              <a:rPr lang="es-ES" dirty="0" err="1" smtClean="0"/>
              <a:t>Sevila</a:t>
            </a:r>
            <a:endParaRPr lang="es-ES" dirty="0" smtClean="0"/>
          </a:p>
          <a:p>
            <a:r>
              <a:rPr lang="es-ES" dirty="0" smtClean="0"/>
              <a:t>Autor: PEDRO J. FERNÁNDEZ ESPARCIA/2191</a:t>
            </a:r>
            <a:endParaRPr lang="es-ES" dirty="0"/>
          </a:p>
        </p:txBody>
      </p:sp>
      <p:pic>
        <p:nvPicPr>
          <p:cNvPr id="23554" name="Picture 2" descr="Resultado de imagen de neumologí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57166"/>
            <a:ext cx="4286280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DATOS CLÍNICOS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144000" cy="5424510"/>
          </a:xfrm>
        </p:spPr>
        <p:txBody>
          <a:bodyPr>
            <a:normAutofit/>
          </a:bodyPr>
          <a:lstStyle/>
          <a:p>
            <a:r>
              <a:rPr lang="es-ES" sz="2200" dirty="0" smtClean="0"/>
              <a:t>Varón de 42 años</a:t>
            </a:r>
          </a:p>
          <a:p>
            <a:r>
              <a:rPr lang="es-ES" sz="2200" u="sng" dirty="0" smtClean="0"/>
              <a:t>Enfermedad actual:</a:t>
            </a:r>
            <a:r>
              <a:rPr lang="es-ES" sz="2200" dirty="0" smtClean="0"/>
              <a:t> Cuadro de disnea de moderados esfuerzos, dolor centro-torácico opresivo que cede espontáneamente, palpitaciones, sudoración profusa. Náuseas y vómitos. Tos seca. Fiebre de 39,5º. Dolor intenso en tobillo izquierdo desde hace un mes, con empeoramiento notable esta mañana pese al tratamiento.</a:t>
            </a:r>
          </a:p>
          <a:p>
            <a:endParaRPr lang="es-ES" sz="2200" dirty="0" smtClean="0"/>
          </a:p>
          <a:p>
            <a:r>
              <a:rPr lang="es-ES" sz="2200" u="sng" dirty="0" smtClean="0"/>
              <a:t>Antecedentes personales: </a:t>
            </a:r>
            <a:r>
              <a:rPr lang="es-ES" sz="2200" dirty="0" smtClean="0"/>
              <a:t>DLP, Obesidad, no DM, no HTA. No antecedentes de interés. No tratamiento actual</a:t>
            </a:r>
          </a:p>
          <a:p>
            <a:r>
              <a:rPr lang="es-ES" sz="2200" u="sng" dirty="0" smtClean="0"/>
              <a:t>Constantes: </a:t>
            </a:r>
            <a:r>
              <a:rPr lang="es-ES" sz="2200" dirty="0" smtClean="0"/>
              <a:t>TA: 122/76; Tª 38,6º; FC: 98 </a:t>
            </a:r>
            <a:r>
              <a:rPr lang="es-ES" sz="2200" dirty="0" err="1" smtClean="0"/>
              <a:t>lpm</a:t>
            </a:r>
            <a:r>
              <a:rPr lang="es-ES" sz="2200" dirty="0" smtClean="0"/>
              <a:t>; </a:t>
            </a:r>
            <a:r>
              <a:rPr lang="es-ES" sz="2200" dirty="0" err="1" smtClean="0"/>
              <a:t>Sat</a:t>
            </a:r>
            <a:r>
              <a:rPr lang="es-ES" sz="2200" dirty="0" smtClean="0"/>
              <a:t> O2 98% (sin O2)</a:t>
            </a:r>
          </a:p>
          <a:p>
            <a:r>
              <a:rPr lang="es-ES" sz="2200" u="sng" dirty="0" smtClean="0"/>
              <a:t>Exploración:  </a:t>
            </a:r>
            <a:r>
              <a:rPr lang="es-ES" sz="2200" dirty="0" smtClean="0"/>
              <a:t>AP: Crepitantes en campo medio derecho. Edema en MID, doloroso a la palpación. Signo de </a:t>
            </a:r>
            <a:r>
              <a:rPr lang="es-ES" sz="2200" dirty="0" err="1" smtClean="0"/>
              <a:t>Homans</a:t>
            </a:r>
            <a:r>
              <a:rPr lang="es-ES" sz="2200" dirty="0" smtClean="0"/>
              <a:t> dudoso.</a:t>
            </a:r>
          </a:p>
          <a:p>
            <a:r>
              <a:rPr lang="es-ES" sz="2200" u="sng" dirty="0" smtClean="0"/>
              <a:t>AS: </a:t>
            </a:r>
            <a:r>
              <a:rPr lang="es-ES" sz="2200" dirty="0" smtClean="0"/>
              <a:t>PCR 54,9 mg/dl, </a:t>
            </a:r>
            <a:r>
              <a:rPr lang="es-ES" sz="2200" dirty="0" err="1" smtClean="0"/>
              <a:t>procalcitonina</a:t>
            </a:r>
            <a:r>
              <a:rPr lang="es-ES" sz="2200" dirty="0" smtClean="0"/>
              <a:t> 3,73 </a:t>
            </a:r>
            <a:r>
              <a:rPr lang="es-ES" sz="2200" dirty="0" err="1" smtClean="0"/>
              <a:t>ng</a:t>
            </a:r>
            <a:r>
              <a:rPr lang="es-ES" sz="2200" dirty="0" smtClean="0"/>
              <a:t>/</a:t>
            </a:r>
            <a:r>
              <a:rPr lang="es-ES" sz="2200" dirty="0" err="1" smtClean="0"/>
              <a:t>mL.</a:t>
            </a:r>
            <a:r>
              <a:rPr lang="es-ES" sz="2200" dirty="0" smtClean="0"/>
              <a:t> Leucocitosis (18000) con </a:t>
            </a:r>
            <a:r>
              <a:rPr lang="es-ES" sz="2200" dirty="0" err="1" smtClean="0"/>
              <a:t>neutrofilia</a:t>
            </a:r>
            <a:r>
              <a:rPr lang="es-ES" sz="2200" dirty="0" smtClean="0"/>
              <a:t>. Pro-BNP y </a:t>
            </a:r>
            <a:r>
              <a:rPr lang="es-ES" sz="2200" dirty="0" err="1" smtClean="0"/>
              <a:t>Troponina</a:t>
            </a:r>
            <a:r>
              <a:rPr lang="es-ES" sz="2200" dirty="0" smtClean="0"/>
              <a:t> T en rango. Dímero D 1,7 </a:t>
            </a:r>
            <a:r>
              <a:rPr lang="es-ES" sz="2200" dirty="0" err="1" smtClean="0"/>
              <a:t>ug</a:t>
            </a:r>
            <a:r>
              <a:rPr lang="es-ES" sz="2200" dirty="0" smtClean="0"/>
              <a:t>/</a:t>
            </a:r>
            <a:r>
              <a:rPr lang="es-ES" sz="2200" dirty="0" err="1" smtClean="0"/>
              <a:t>mL</a:t>
            </a:r>
            <a:endParaRPr lang="es-ES" sz="2200" u="sng" dirty="0" smtClean="0"/>
          </a:p>
          <a:p>
            <a:endParaRPr lang="es-ES" u="sng" dirty="0" smtClean="0"/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5" descr="C:\Users\David\Desktop\Captura 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0"/>
            <a:ext cx="6357950" cy="68706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David\Desktop\Captura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0"/>
            <a:ext cx="588944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David\Desktop\19648da6-461e-4e0c-930f-bef5b9fe9b3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4571999" cy="3429000"/>
          </a:xfrm>
          <a:prstGeom prst="rect">
            <a:avLst/>
          </a:prstGeom>
          <a:noFill/>
        </p:spPr>
      </p:pic>
      <p:pic>
        <p:nvPicPr>
          <p:cNvPr id="3" name="Picture 2" descr="C:\Users\David\Desktop\medicina\82f57812-83b9-489b-b75f-5e2a3af661b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33743" y="2500306"/>
            <a:ext cx="5810258" cy="4357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DIAGNÓSTICO y TRATAMIENTO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Eco-</a:t>
            </a:r>
            <a:r>
              <a:rPr lang="es-ES" dirty="0" err="1" smtClean="0"/>
              <a:t>Doppler</a:t>
            </a:r>
            <a:r>
              <a:rPr lang="es-ES" dirty="0" smtClean="0"/>
              <a:t> MID: sin hallazgos de TVP</a:t>
            </a:r>
          </a:p>
          <a:p>
            <a:r>
              <a:rPr lang="es-ES" dirty="0" smtClean="0"/>
              <a:t>RX: infiltrados alveolares en lóbulo medio y segmentos posteriores de LSD.</a:t>
            </a:r>
          </a:p>
          <a:p>
            <a:r>
              <a:rPr lang="es-ES" dirty="0" err="1" smtClean="0"/>
              <a:t>Artroscopia</a:t>
            </a:r>
            <a:r>
              <a:rPr lang="es-ES" dirty="0" smtClean="0"/>
              <a:t>: Incremento de </a:t>
            </a:r>
            <a:r>
              <a:rPr lang="es-ES" dirty="0" err="1" smtClean="0"/>
              <a:t>neutrófilos</a:t>
            </a:r>
            <a:r>
              <a:rPr lang="es-ES" dirty="0" smtClean="0"/>
              <a:t> y descenso de niveles de glucosa. Cultivo positivo para neumococo. Presencia de cristales de urato </a:t>
            </a:r>
            <a:r>
              <a:rPr lang="es-ES" dirty="0" err="1" smtClean="0"/>
              <a:t>monosódico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Antigenuria</a:t>
            </a:r>
            <a:r>
              <a:rPr lang="es-ES" dirty="0" smtClean="0"/>
              <a:t> </a:t>
            </a:r>
            <a:r>
              <a:rPr lang="es-ES" dirty="0" smtClean="0"/>
              <a:t>de neumococo y </a:t>
            </a:r>
            <a:r>
              <a:rPr lang="es-ES" dirty="0" err="1" smtClean="0"/>
              <a:t>legionella</a:t>
            </a:r>
            <a:r>
              <a:rPr lang="es-ES" dirty="0" smtClean="0"/>
              <a:t> en </a:t>
            </a:r>
            <a:r>
              <a:rPr lang="es-ES" dirty="0" smtClean="0"/>
              <a:t>orina: POSITIVO para neumococo</a:t>
            </a:r>
          </a:p>
          <a:p>
            <a:r>
              <a:rPr lang="es-ES" dirty="0" err="1" smtClean="0"/>
              <a:t>hemocultivos</a:t>
            </a:r>
            <a:r>
              <a:rPr lang="es-ES" dirty="0" smtClean="0"/>
              <a:t> x2: positivo para Neumococo</a:t>
            </a:r>
          </a:p>
          <a:p>
            <a:endParaRPr lang="es-ES" dirty="0" smtClean="0"/>
          </a:p>
          <a:p>
            <a:r>
              <a:rPr lang="es-ES" u="sng" dirty="0" smtClean="0"/>
              <a:t>DX: </a:t>
            </a:r>
            <a:r>
              <a:rPr lang="es-ES" b="1" dirty="0" smtClean="0"/>
              <a:t>NAC </a:t>
            </a:r>
            <a:r>
              <a:rPr lang="es-ES" b="1" dirty="0" err="1" smtClean="0"/>
              <a:t>neumocócica</a:t>
            </a:r>
            <a:r>
              <a:rPr lang="es-ES" b="1" dirty="0" smtClean="0"/>
              <a:t> complicada con bacteriemia y artritis séptica</a:t>
            </a:r>
          </a:p>
          <a:p>
            <a:r>
              <a:rPr lang="es-ES" u="sng" dirty="0" smtClean="0"/>
              <a:t>Tratamiento:</a:t>
            </a:r>
            <a:r>
              <a:rPr lang="es-ES" dirty="0" smtClean="0"/>
              <a:t> </a:t>
            </a:r>
            <a:r>
              <a:rPr lang="es-ES" dirty="0" err="1" smtClean="0"/>
              <a:t>Ceftriaxona</a:t>
            </a:r>
            <a:r>
              <a:rPr lang="es-ES" dirty="0" smtClean="0"/>
              <a:t> IV, </a:t>
            </a:r>
            <a:r>
              <a:rPr lang="es-ES" dirty="0" err="1" smtClean="0"/>
              <a:t>Diclofenaco</a:t>
            </a:r>
            <a:r>
              <a:rPr lang="es-ES" dirty="0" smtClean="0"/>
              <a:t>, </a:t>
            </a:r>
            <a:r>
              <a:rPr lang="es-ES" dirty="0" err="1" smtClean="0"/>
              <a:t>Tramadol</a:t>
            </a:r>
            <a:r>
              <a:rPr lang="es-ES" dirty="0" smtClean="0"/>
              <a:t> y </a:t>
            </a:r>
            <a:r>
              <a:rPr lang="es-ES" dirty="0" err="1" smtClean="0"/>
              <a:t>colchicina</a:t>
            </a:r>
            <a:endParaRPr lang="es-ES" u="sng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</TotalTime>
  <Words>254</Words>
  <Application>Microsoft Office PowerPoint</Application>
  <PresentationFormat>Presentación en pantalla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Origen</vt:lpstr>
      <vt:lpstr>CASO CLÍNICO NEUMOLOGÍA</vt:lpstr>
      <vt:lpstr>DATOS CLÍNICOS</vt:lpstr>
      <vt:lpstr>Diapositiva 3</vt:lpstr>
      <vt:lpstr>Diapositiva 4</vt:lpstr>
      <vt:lpstr>Diapositiva 5</vt:lpstr>
      <vt:lpstr>DIAGNÓSTICO y TRATAMIENTO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NEUMOLOGÍA</dc:title>
  <dc:creator>Microsoft</dc:creator>
  <cp:lastModifiedBy>Microsoft</cp:lastModifiedBy>
  <cp:revision>10</cp:revision>
  <dcterms:created xsi:type="dcterms:W3CDTF">2020-02-12T20:08:50Z</dcterms:created>
  <dcterms:modified xsi:type="dcterms:W3CDTF">2020-02-22T19:12:06Z</dcterms:modified>
</cp:coreProperties>
</file>