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58" r:id="rId4"/>
    <p:sldId id="257"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6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2/22/2020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‹Nº›</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2/22/2020</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‹Nº›</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2/22/2020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2/22/2020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2/22/2020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2/22/2020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2/22/2020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‹Nº›</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2/22/2020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‹Nº›</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2/22/2020</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‹Nº›</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678675" y="1788454"/>
            <a:ext cx="10153934" cy="2098226"/>
          </a:xfrm>
        </p:spPr>
        <p:txBody>
          <a:bodyPr/>
          <a:lstStyle/>
          <a:p>
            <a:r>
              <a:rPr lang="es-ES" dirty="0" smtClean="0"/>
              <a:t>CASO CLÍNICO CARDIOLOGÍA-INFECCIOSAS</a:t>
            </a:r>
            <a:endParaRPr lang="es-ES" dirty="0"/>
          </a:p>
        </p:txBody>
      </p:sp>
      <p:sp>
        <p:nvSpPr>
          <p:cNvPr id="3" name="Subtítulo 2"/>
          <p:cNvSpPr>
            <a:spLocks noGrp="1"/>
          </p:cNvSpPr>
          <p:nvPr>
            <p:ph type="subTitle" idx="1"/>
          </p:nvPr>
        </p:nvSpPr>
        <p:spPr/>
        <p:txBody>
          <a:bodyPr>
            <a:normAutofit/>
          </a:bodyPr>
          <a:lstStyle/>
          <a:p>
            <a:r>
              <a:rPr lang="es-ES" sz="1600" dirty="0" smtClean="0"/>
              <a:t>José Ángel Toboso Coll 2368	</a:t>
            </a:r>
          </a:p>
          <a:p>
            <a:r>
              <a:rPr lang="es-ES" sz="1600" dirty="0" smtClean="0"/>
              <a:t>Aprobado por el </a:t>
            </a:r>
            <a:r>
              <a:rPr lang="es-ES" sz="1600" dirty="0" err="1" smtClean="0"/>
              <a:t>Dr</a:t>
            </a:r>
            <a:r>
              <a:rPr lang="es-ES" sz="1600" dirty="0" smtClean="0"/>
              <a:t> </a:t>
            </a:r>
            <a:r>
              <a:rPr lang="es-ES" sz="1600" dirty="0" err="1" smtClean="0"/>
              <a:t>Arrarte</a:t>
            </a:r>
            <a:r>
              <a:rPr lang="es-ES" sz="1600" dirty="0" smtClean="0"/>
              <a:t>.</a:t>
            </a:r>
            <a:endParaRPr lang="es-ES" sz="1600" dirty="0"/>
          </a:p>
        </p:txBody>
      </p:sp>
    </p:spTree>
    <p:extLst>
      <p:ext uri="{BB962C8B-B14F-4D97-AF65-F5344CB8AC3E}">
        <p14:creationId xmlns:p14="http://schemas.microsoft.com/office/powerpoint/2010/main" val="2001299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685800"/>
            <a:ext cx="9601200" cy="638033"/>
          </a:xfrm>
        </p:spPr>
        <p:txBody>
          <a:bodyPr>
            <a:normAutofit fontScale="90000"/>
          </a:bodyPr>
          <a:lstStyle/>
          <a:p>
            <a:r>
              <a:rPr lang="es-ES" dirty="0" smtClean="0"/>
              <a:t>DATOS CLÍNICOS</a:t>
            </a:r>
            <a:endParaRPr lang="es-ES" dirty="0"/>
          </a:p>
        </p:txBody>
      </p:sp>
      <p:sp>
        <p:nvSpPr>
          <p:cNvPr id="3" name="Marcador de contenido 2"/>
          <p:cNvSpPr>
            <a:spLocks noGrp="1"/>
          </p:cNvSpPr>
          <p:nvPr>
            <p:ph idx="1"/>
          </p:nvPr>
        </p:nvSpPr>
        <p:spPr>
          <a:xfrm>
            <a:off x="1371600" y="1323833"/>
            <a:ext cx="9601200" cy="4543567"/>
          </a:xfrm>
        </p:spPr>
        <p:txBody>
          <a:bodyPr>
            <a:normAutofit lnSpcReduction="10000"/>
          </a:bodyPr>
          <a:lstStyle/>
          <a:p>
            <a:pPr algn="just"/>
            <a:r>
              <a:rPr lang="es-ES" sz="1800" dirty="0" smtClean="0"/>
              <a:t>Motivo de consulta: Varón de 70 años que acude a urgencias por disnea brusca grave precedida de una historia de disnea, </a:t>
            </a:r>
            <a:r>
              <a:rPr lang="es-ES" sz="1800" dirty="0" err="1" smtClean="0"/>
              <a:t>ortopnea</a:t>
            </a:r>
            <a:r>
              <a:rPr lang="es-ES" sz="1800" dirty="0" smtClean="0"/>
              <a:t> y edemas en miembros inferiores de carácter leve.</a:t>
            </a:r>
          </a:p>
          <a:p>
            <a:pPr algn="just"/>
            <a:r>
              <a:rPr lang="es-ES" sz="1800" dirty="0" smtClean="0"/>
              <a:t>Antecedentes: No </a:t>
            </a:r>
            <a:r>
              <a:rPr lang="es-ES" sz="1800" dirty="0" err="1" smtClean="0"/>
              <a:t>RAMc</a:t>
            </a:r>
            <a:r>
              <a:rPr lang="es-ES" sz="1800" dirty="0" smtClean="0"/>
              <a:t>, obesidad mórbida, no acude al médico desde los 40 años, no toma medicación habitual. Refiere que le acaban de diagnosticar varias enfermedades en el ingreso, HTA, DM2, DLP. Fuma 2,5 paquetes de cigarros diarios y bebe unas cinco cervezas. Refiere ingesta habitual de dulces y salazones.</a:t>
            </a:r>
          </a:p>
          <a:p>
            <a:pPr algn="just"/>
            <a:r>
              <a:rPr lang="es-ES" sz="1800" dirty="0" smtClean="0"/>
              <a:t>Exploración: TA 180/120 </a:t>
            </a:r>
            <a:r>
              <a:rPr lang="es-ES" sz="1800" dirty="0" err="1" smtClean="0"/>
              <a:t>mmHg</a:t>
            </a:r>
            <a:r>
              <a:rPr lang="es-ES" sz="1800" dirty="0" smtClean="0"/>
              <a:t>, Obesidad con particular abundante adiposidad en cuello. Aspecto descuidado. Tórax: crepitantes leves </a:t>
            </a:r>
            <a:r>
              <a:rPr lang="es-ES" sz="1800" dirty="0" err="1" smtClean="0"/>
              <a:t>bibasales</a:t>
            </a:r>
            <a:r>
              <a:rPr lang="es-ES" sz="1800" dirty="0" smtClean="0"/>
              <a:t> sin otros estertores e hipoventilación generalizada. Tonos cardíacos arrítmicos. MMII: destacan edemas con fóvea y úlcera de insuficiencia venosa activa rodeada por un área eritematosa y caliente, dolorosa al tacto.</a:t>
            </a:r>
          </a:p>
          <a:p>
            <a:pPr algn="just"/>
            <a:r>
              <a:rPr lang="es-ES" sz="1800" dirty="0" smtClean="0"/>
              <a:t>Pruebas complementarias: ECG( FA, eje normal ligeramente desviado hacia la izquierda, signos de </a:t>
            </a:r>
            <a:r>
              <a:rPr lang="es-ES" sz="1800" dirty="0" err="1" smtClean="0"/>
              <a:t>sobregarga</a:t>
            </a:r>
            <a:r>
              <a:rPr lang="es-ES" sz="1800" dirty="0" smtClean="0"/>
              <a:t> del VI), RX (cardiomegalia e infiltrados algodonosos </a:t>
            </a:r>
            <a:r>
              <a:rPr lang="es-ES" sz="1800" dirty="0" err="1" smtClean="0"/>
              <a:t>bibasales</a:t>
            </a:r>
            <a:r>
              <a:rPr lang="es-ES" sz="1800" dirty="0" smtClean="0"/>
              <a:t>), en la analítica destacan unos </a:t>
            </a:r>
            <a:r>
              <a:rPr lang="es-ES" sz="1800" b="1" dirty="0" smtClean="0"/>
              <a:t>TG de 1100 mg/</a:t>
            </a:r>
            <a:r>
              <a:rPr lang="es-ES" sz="1800" b="1" dirty="0" err="1" smtClean="0"/>
              <a:t>dL</a:t>
            </a:r>
            <a:r>
              <a:rPr lang="es-ES" sz="1800" b="1" dirty="0" smtClean="0"/>
              <a:t> y un sodio de 150 </a:t>
            </a:r>
            <a:r>
              <a:rPr lang="es-ES" sz="1800" b="1" dirty="0" err="1" smtClean="0"/>
              <a:t>mEq</a:t>
            </a:r>
            <a:r>
              <a:rPr lang="es-ES" sz="1800" b="1" dirty="0" smtClean="0"/>
              <a:t>/L</a:t>
            </a:r>
            <a:r>
              <a:rPr lang="es-ES" sz="1800" dirty="0" smtClean="0"/>
              <a:t>, Tropos inicialmente positivas, </a:t>
            </a:r>
            <a:r>
              <a:rPr lang="es-ES" sz="1800" dirty="0" err="1" smtClean="0"/>
              <a:t>proBNP</a:t>
            </a:r>
            <a:r>
              <a:rPr lang="es-ES" sz="1800" dirty="0" smtClean="0"/>
              <a:t> elevado. ECOCARDIO: destaca FEVI severamente deprimida. El cateterismo fue normal. </a:t>
            </a:r>
            <a:endParaRPr lang="es-ES" sz="1800" dirty="0"/>
          </a:p>
        </p:txBody>
      </p:sp>
    </p:spTree>
    <p:extLst>
      <p:ext uri="{BB962C8B-B14F-4D97-AF65-F5344CB8AC3E}">
        <p14:creationId xmlns:p14="http://schemas.microsoft.com/office/powerpoint/2010/main" val="1738845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2"/>
          <a:stretch>
            <a:fillRect/>
          </a:stretch>
        </p:blipFill>
        <p:spPr>
          <a:xfrm>
            <a:off x="0" y="-1"/>
            <a:ext cx="12192000" cy="6977575"/>
          </a:xfrm>
          <a:prstGeom prst="rect">
            <a:avLst/>
          </a:prstGeom>
        </p:spPr>
      </p:pic>
    </p:spTree>
    <p:extLst>
      <p:ext uri="{BB962C8B-B14F-4D97-AF65-F5344CB8AC3E}">
        <p14:creationId xmlns:p14="http://schemas.microsoft.com/office/powerpoint/2010/main" val="1230596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897037" y="341194"/>
            <a:ext cx="8584443" cy="6086902"/>
          </a:xfrm>
          <a:prstGeom prst="rect">
            <a:avLst/>
          </a:prstGeom>
        </p:spPr>
      </p:pic>
    </p:spTree>
    <p:extLst>
      <p:ext uri="{BB962C8B-B14F-4D97-AF65-F5344CB8AC3E}">
        <p14:creationId xmlns:p14="http://schemas.microsoft.com/office/powerpoint/2010/main" val="3648187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685800"/>
            <a:ext cx="9601200" cy="638033"/>
          </a:xfrm>
        </p:spPr>
        <p:txBody>
          <a:bodyPr>
            <a:normAutofit fontScale="90000"/>
          </a:bodyPr>
          <a:lstStyle/>
          <a:p>
            <a:r>
              <a:rPr lang="es-ES" dirty="0" smtClean="0"/>
              <a:t>RESOLUCIÓN</a:t>
            </a:r>
            <a:endParaRPr lang="es-ES" dirty="0"/>
          </a:p>
        </p:txBody>
      </p:sp>
      <p:sp>
        <p:nvSpPr>
          <p:cNvPr id="3" name="Marcador de contenido 2"/>
          <p:cNvSpPr>
            <a:spLocks noGrp="1"/>
          </p:cNvSpPr>
          <p:nvPr>
            <p:ph idx="1"/>
          </p:nvPr>
        </p:nvSpPr>
        <p:spPr>
          <a:xfrm>
            <a:off x="1371600" y="1323833"/>
            <a:ext cx="9601200" cy="4543567"/>
          </a:xfrm>
        </p:spPr>
        <p:txBody>
          <a:bodyPr/>
          <a:lstStyle/>
          <a:p>
            <a:r>
              <a:rPr lang="es-ES" dirty="0" smtClean="0"/>
              <a:t>DIAGNÓSTICOS:</a:t>
            </a:r>
          </a:p>
          <a:p>
            <a:endParaRPr lang="es-ES" dirty="0"/>
          </a:p>
          <a:p>
            <a:pPr marL="0" indent="0">
              <a:buNone/>
            </a:pPr>
            <a:r>
              <a:rPr lang="es-ES" b="1" dirty="0" smtClean="0"/>
              <a:t>DEBUT DE LA IC EN FORMA AGUDA TRAS UNA PROBABLE TRASGRESIÓN DIETÉTICA. (OTRAS ETIOLOGÍAS SON PROBABLES).</a:t>
            </a:r>
          </a:p>
          <a:p>
            <a:pPr marL="0" indent="0">
              <a:buNone/>
            </a:pPr>
            <a:r>
              <a:rPr lang="es-ES" b="1" dirty="0" smtClean="0"/>
              <a:t>INFECCIÓN DE PARTES BLANDAS EN MIEMBRO INFERIOR DERECHO: CELULITIS.</a:t>
            </a:r>
          </a:p>
          <a:p>
            <a:pPr marL="0" indent="0">
              <a:buNone/>
            </a:pPr>
            <a:r>
              <a:rPr lang="es-ES" dirty="0" smtClean="0"/>
              <a:t>SÍNDROME METABÓLICO.</a:t>
            </a:r>
          </a:p>
          <a:p>
            <a:pPr marL="0" indent="0">
              <a:buNone/>
            </a:pPr>
            <a:r>
              <a:rPr lang="es-ES" dirty="0" smtClean="0"/>
              <a:t>OBESIDAD MÓRBIDA.</a:t>
            </a:r>
            <a:endParaRPr lang="es-ES" dirty="0"/>
          </a:p>
        </p:txBody>
      </p:sp>
    </p:spTree>
    <p:extLst>
      <p:ext uri="{BB962C8B-B14F-4D97-AF65-F5344CB8AC3E}">
        <p14:creationId xmlns:p14="http://schemas.microsoft.com/office/powerpoint/2010/main" val="934571659"/>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TM10001105[[fn=Recorte]]</Template>
  <TotalTime>268</TotalTime>
  <Words>263</Words>
  <Application>Microsoft Office PowerPoint</Application>
  <PresentationFormat>Panorámica</PresentationFormat>
  <Paragraphs>15</Paragraphs>
  <Slides>5</Slides>
  <Notes>0</Notes>
  <HiddenSlides>0</HiddenSlides>
  <MMClips>0</MMClips>
  <ScaleCrop>false</ScaleCrop>
  <HeadingPairs>
    <vt:vector size="6" baseType="variant">
      <vt:variant>
        <vt:lpstr>Fuentes usadas</vt:lpstr>
      </vt:variant>
      <vt:variant>
        <vt:i4>1</vt:i4>
      </vt:variant>
      <vt:variant>
        <vt:lpstr>Tema</vt:lpstr>
      </vt:variant>
      <vt:variant>
        <vt:i4>1</vt:i4>
      </vt:variant>
      <vt:variant>
        <vt:lpstr>Títulos de diapositiva</vt:lpstr>
      </vt:variant>
      <vt:variant>
        <vt:i4>5</vt:i4>
      </vt:variant>
    </vt:vector>
  </HeadingPairs>
  <TitlesOfParts>
    <vt:vector size="7" baseType="lpstr">
      <vt:lpstr>Franklin Gothic Book</vt:lpstr>
      <vt:lpstr>Crop</vt:lpstr>
      <vt:lpstr>CASO CLÍNICO CARDIOLOGÍA-INFECCIOSAS</vt:lpstr>
      <vt:lpstr>DATOS CLÍNICOS</vt:lpstr>
      <vt:lpstr>Presentación de PowerPoint</vt:lpstr>
      <vt:lpstr>Presentación de PowerPoint</vt:lpstr>
      <vt:lpstr>RESOLUCIÓN</vt:lpstr>
    </vt:vector>
  </TitlesOfParts>
  <Company>InKulpado666</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CASO CLÍNICO CARDIOLOGÍA-INFECCIOSAS</dc:title>
  <dc:creator>Usuario</dc:creator>
  <cp:lastModifiedBy>Usuario</cp:lastModifiedBy>
  <cp:revision>5</cp:revision>
  <dcterms:created xsi:type="dcterms:W3CDTF">2020-02-19T17:50:01Z</dcterms:created>
  <dcterms:modified xsi:type="dcterms:W3CDTF">2020-02-22T10:14:01Z</dcterms:modified>
</cp:coreProperties>
</file>