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96B4AC-9730-4D85-9B0A-37FF628EEF4B}" type="datetimeFigureOut">
              <a:rPr lang="ru-RU" smtClean="0"/>
              <a:pPr/>
              <a:t>09.06.2019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28D5AA9-3000-4C69-8D30-F455F303B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7000" y="2564904"/>
            <a:ext cx="6477000" cy="1828800"/>
          </a:xfrm>
        </p:spPr>
        <p:txBody>
          <a:bodyPr/>
          <a:lstStyle/>
          <a:p>
            <a:r>
              <a:rPr lang="es-ES" dirty="0" smtClean="0"/>
              <a:t>Talleres Integrados III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1200" y="4437112"/>
            <a:ext cx="6705600" cy="685800"/>
          </a:xfrm>
        </p:spPr>
        <p:txBody>
          <a:bodyPr/>
          <a:lstStyle/>
          <a:p>
            <a:r>
              <a:rPr lang="es-ES" dirty="0" smtClean="0"/>
              <a:t>CASO CLÍNICO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623731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Eugenia Hataulina Derev’yanchenko – 4to Grado de Medicina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4925144"/>
          </a:xfrm>
        </p:spPr>
        <p:txBody>
          <a:bodyPr>
            <a:noAutofit/>
          </a:bodyPr>
          <a:lstStyle/>
          <a:p>
            <a:r>
              <a:rPr lang="es-ES" sz="2000" b="1" dirty="0" smtClean="0"/>
              <a:t>Motivo de consulta</a:t>
            </a:r>
            <a:r>
              <a:rPr lang="es-ES" sz="2000" dirty="0" smtClean="0"/>
              <a:t>: </a:t>
            </a:r>
            <a:r>
              <a:rPr lang="es-ES" sz="2000" dirty="0" smtClean="0"/>
              <a:t>Varón </a:t>
            </a:r>
            <a:r>
              <a:rPr lang="es-ES" sz="2000" dirty="0" smtClean="0"/>
              <a:t>de 81 </a:t>
            </a:r>
            <a:r>
              <a:rPr lang="es-ES" sz="2000" dirty="0" smtClean="0"/>
              <a:t>años  acude por </a:t>
            </a:r>
            <a:r>
              <a:rPr lang="es-ES" sz="2000" dirty="0" smtClean="0"/>
              <a:t>disfagia tanto a sólidos como a líquidos, de 4 días de evolución. Presenta estreñimiento de 1 mes de evolución. En el último mes presentaba una ligera disfagia y pérdida de 10 kg de peso. </a:t>
            </a:r>
            <a:endParaRPr lang="es-ES" sz="2000" dirty="0" smtClean="0"/>
          </a:p>
          <a:p>
            <a:endParaRPr lang="es-ES" sz="2000" b="1" dirty="0" smtClean="0"/>
          </a:p>
          <a:p>
            <a:r>
              <a:rPr lang="es-ES" sz="2000" b="1" dirty="0" smtClean="0"/>
              <a:t>Antecedentes de interés: </a:t>
            </a:r>
            <a:r>
              <a:rPr lang="es-ES" sz="2000" dirty="0" smtClean="0"/>
              <a:t> NO RAMc, HTA, </a:t>
            </a:r>
            <a:r>
              <a:rPr lang="es-ES" sz="2000" dirty="0" smtClean="0"/>
              <a:t>DM, DLP. Insufiencia cardíaca (IAM 2007 y FA con tto anticoag.). Insufucuencia renal crónica (III). </a:t>
            </a:r>
            <a:r>
              <a:rPr lang="es-ES" sz="2000" dirty="0" smtClean="0"/>
              <a:t>Claudicación intermitente. HBP</a:t>
            </a:r>
            <a:endParaRPr lang="es-ES" sz="2000" dirty="0" smtClean="0"/>
          </a:p>
          <a:p>
            <a:pPr>
              <a:buNone/>
            </a:pPr>
            <a:endParaRPr lang="ru-RU" sz="2000" dirty="0" smtClean="0"/>
          </a:p>
          <a:p>
            <a:r>
              <a:rPr lang="es-ES" sz="2000" b="1" dirty="0" smtClean="0"/>
              <a:t>Exploración:</a:t>
            </a:r>
            <a:r>
              <a:rPr lang="es-ES" sz="2000" dirty="0" smtClean="0"/>
              <a:t> TA de </a:t>
            </a:r>
            <a:r>
              <a:rPr lang="es-ES" sz="2000" dirty="0" smtClean="0"/>
              <a:t>98</a:t>
            </a:r>
            <a:r>
              <a:rPr lang="es-ES" sz="2000" dirty="0" smtClean="0"/>
              <a:t>/63 </a:t>
            </a:r>
            <a:r>
              <a:rPr lang="es-ES" sz="2000" dirty="0" smtClean="0"/>
              <a:t>mmHg, Fc </a:t>
            </a:r>
            <a:r>
              <a:rPr lang="es-ES" sz="2000" dirty="0" smtClean="0"/>
              <a:t>89 </a:t>
            </a:r>
            <a:r>
              <a:rPr lang="es-ES" sz="2000" dirty="0" smtClean="0"/>
              <a:t>lpm, SatO2 </a:t>
            </a:r>
            <a:r>
              <a:rPr lang="es-ES" sz="2000" dirty="0" smtClean="0"/>
              <a:t>97%  </a:t>
            </a:r>
            <a:r>
              <a:rPr lang="es-ES" sz="2000" dirty="0" smtClean="0"/>
              <a:t>Afebril </a:t>
            </a:r>
            <a:r>
              <a:rPr lang="es-ES" sz="2000" dirty="0" smtClean="0"/>
              <a:t>Glucemia: 141 mg/dl.  BEG. Sin otros hallazgos.</a:t>
            </a: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r>
              <a:rPr lang="es-ES" sz="2000" b="1" dirty="0" smtClean="0"/>
              <a:t>AS:</a:t>
            </a:r>
            <a:r>
              <a:rPr lang="es-ES" sz="2000" dirty="0" smtClean="0"/>
              <a:t> Creatinina </a:t>
            </a:r>
            <a:r>
              <a:rPr lang="es-ES" sz="2000" dirty="0" smtClean="0"/>
              <a:t>2,66 mg/dl</a:t>
            </a:r>
            <a:r>
              <a:rPr lang="es-ES" sz="2000" dirty="0" smtClean="0"/>
              <a:t>;</a:t>
            </a:r>
            <a:r>
              <a:rPr lang="es-ES" sz="2000" dirty="0" smtClean="0"/>
              <a:t> </a:t>
            </a:r>
            <a:r>
              <a:rPr lang="es-ES" sz="2000" dirty="0" smtClean="0"/>
              <a:t>FG </a:t>
            </a:r>
            <a:r>
              <a:rPr lang="es-ES" sz="2000" dirty="0" smtClean="0"/>
              <a:t>21,29</a:t>
            </a:r>
            <a:r>
              <a:rPr lang="es-ES" sz="2000" dirty="0" smtClean="0"/>
              <a:t> mL/min;Potasio 2,70 mmol/L</a:t>
            </a:r>
            <a:r>
              <a:rPr lang="es-ES" sz="2000" dirty="0" smtClean="0"/>
              <a:t>; HB12g/dl.</a:t>
            </a:r>
            <a:endParaRPr lang="ru-RU" sz="2000" dirty="0" smtClean="0"/>
          </a:p>
          <a:p>
            <a:pPr>
              <a:buNone/>
            </a:pPr>
            <a:r>
              <a:rPr lang="es-ES" sz="2000" dirty="0" smtClean="0"/>
              <a:t> 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332656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Caso Clínico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TAC TAP</a:t>
            </a:r>
            <a:endParaRPr lang="ru-RU" dirty="0"/>
          </a:p>
        </p:txBody>
      </p:sp>
      <p:pic>
        <p:nvPicPr>
          <p:cNvPr id="6" name="Содержимое 5" descr="IMG_2724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2231430" y="1953146"/>
            <a:ext cx="4712444" cy="4495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Impresión diagnóstica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2362200"/>
            <a:ext cx="8153400" cy="2650976"/>
          </a:xfrm>
        </p:spPr>
        <p:txBody>
          <a:bodyPr/>
          <a:lstStyle/>
          <a:p>
            <a:r>
              <a:rPr lang="es-ES" dirty="0" smtClean="0"/>
              <a:t>Neoplasia estenosante de esófago distal 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637</TotalTime>
  <Words>132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Обычная</vt:lpstr>
      <vt:lpstr>Talleres Integrados III</vt:lpstr>
      <vt:lpstr>Слайд 2</vt:lpstr>
      <vt:lpstr>TAC TAP</vt:lpstr>
      <vt:lpstr>Impresión diagnóstica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Integrados III</dc:title>
  <dc:creator>Eugenia</dc:creator>
  <cp:lastModifiedBy>Eugenia</cp:lastModifiedBy>
  <cp:revision>17</cp:revision>
  <dcterms:created xsi:type="dcterms:W3CDTF">2019-05-27T18:54:26Z</dcterms:created>
  <dcterms:modified xsi:type="dcterms:W3CDTF">2019-06-09T19:08:04Z</dcterms:modified>
</cp:coreProperties>
</file>