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16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788C-BA54-1D4B-8607-317F050D743E}" type="datetimeFigureOut">
              <a:rPr lang="es-ES" smtClean="0"/>
              <a:t>12/6/19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9A3D-B29F-3349-995A-948A4B3E1D3A}" type="slidenum">
              <a:rPr lang="es-ES" smtClean="0"/>
              <a:t>‹Nr.›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788C-BA54-1D4B-8607-317F050D743E}" type="datetimeFigureOut">
              <a:rPr lang="es-ES" smtClean="0"/>
              <a:t>12/6/19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9A3D-B29F-3349-995A-948A4B3E1D3A}" type="slidenum">
              <a:rPr lang="es-ES" smtClean="0"/>
              <a:t>‹Nr.›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788C-BA54-1D4B-8607-317F050D743E}" type="datetimeFigureOut">
              <a:rPr lang="es-ES" smtClean="0"/>
              <a:t>12/6/19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9A3D-B29F-3349-995A-948A4B3E1D3A}" type="slidenum">
              <a:rPr lang="es-ES" smtClean="0"/>
              <a:t>‹Nr.›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788C-BA54-1D4B-8607-317F050D743E}" type="datetimeFigureOut">
              <a:rPr lang="es-ES" smtClean="0"/>
              <a:t>12/6/19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9A3D-B29F-3349-995A-948A4B3E1D3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788C-BA54-1D4B-8607-317F050D743E}" type="datetimeFigureOut">
              <a:rPr lang="es-ES" smtClean="0"/>
              <a:t>12/6/19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9A3D-B29F-3349-995A-948A4B3E1D3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788C-BA54-1D4B-8607-317F050D743E}" type="datetimeFigureOut">
              <a:rPr lang="es-ES" smtClean="0"/>
              <a:t>12/6/19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9A3D-B29F-3349-995A-948A4B3E1D3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788C-BA54-1D4B-8607-317F050D743E}" type="datetimeFigureOut">
              <a:rPr lang="es-ES" smtClean="0"/>
              <a:t>12/6/19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9A3D-B29F-3349-995A-948A4B3E1D3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788C-BA54-1D4B-8607-317F050D743E}" type="datetimeFigureOut">
              <a:rPr lang="es-ES" smtClean="0"/>
              <a:t>12/6/19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9A3D-B29F-3349-995A-948A4B3E1D3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788C-BA54-1D4B-8607-317F050D743E}" type="datetimeFigureOut">
              <a:rPr lang="es-ES" smtClean="0"/>
              <a:t>12/6/19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9A3D-B29F-3349-995A-948A4B3E1D3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788C-BA54-1D4B-8607-317F050D743E}" type="datetimeFigureOut">
              <a:rPr lang="es-ES" smtClean="0"/>
              <a:t>12/6/19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9A3D-B29F-3349-995A-948A4B3E1D3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788C-BA54-1D4B-8607-317F050D743E}" type="datetimeFigureOut">
              <a:rPr lang="es-ES" smtClean="0"/>
              <a:t>12/6/19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9A3D-B29F-3349-995A-948A4B3E1D3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D889788C-BA54-1D4B-8607-317F050D743E}" type="datetimeFigureOut">
              <a:rPr lang="es-ES" smtClean="0"/>
              <a:t>12/6/19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82C9A3D-B29F-3349-995A-948A4B3E1D3A}" type="slidenum">
              <a:rPr lang="es-ES" smtClean="0"/>
              <a:t>‹Nr.›</a:t>
            </a:fld>
            <a:endParaRPr lang="es-E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CASO CLÍNICO </a:t>
            </a:r>
            <a:br>
              <a:rPr lang="es-ES" dirty="0" smtClean="0"/>
            </a:br>
            <a:r>
              <a:rPr lang="es-ES" sz="3200" dirty="0" smtClean="0"/>
              <a:t>Unidad Enfermedades Infecciosas</a:t>
            </a: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Ana Isabel Martínez Martínez 	    </a:t>
            </a:r>
            <a:r>
              <a:rPr lang="es-ES" dirty="0" err="1" smtClean="0"/>
              <a:t>Exp</a:t>
            </a:r>
            <a:r>
              <a:rPr lang="es-ES" dirty="0" smtClean="0"/>
              <a:t> 12</a:t>
            </a:r>
          </a:p>
          <a:p>
            <a:r>
              <a:rPr lang="es-ES" sz="2000" dirty="0" err="1" smtClean="0"/>
              <a:t>Aprobabo</a:t>
            </a:r>
            <a:r>
              <a:rPr lang="es-ES" sz="2000" dirty="0" smtClean="0"/>
              <a:t> por la Dra. </a:t>
            </a:r>
            <a:r>
              <a:rPr lang="es-ES" sz="2000" dirty="0" err="1" smtClean="0"/>
              <a:t>Masiá</a:t>
            </a:r>
            <a:r>
              <a:rPr lang="es-ES" sz="2000" dirty="0" smtClean="0"/>
              <a:t>                        G: 5 y 6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5240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3914" y="1116546"/>
            <a:ext cx="75100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Enfermedad actual: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</a:rPr>
              <a:t>Varón de 85 años que ingresa por aumento de disnea hasta hacerse de reposo de 3 días de evolución junto con tos sin conseguir expectoración. No refiere dolor torácico. Refiere en domicilio fiebre de 38ºC. No síndrome </a:t>
            </a:r>
            <a:r>
              <a:rPr lang="es-ES" dirty="0" err="1" smtClean="0">
                <a:solidFill>
                  <a:schemeClr val="bg1"/>
                </a:solidFill>
              </a:rPr>
              <a:t>miccional</a:t>
            </a:r>
            <a:r>
              <a:rPr lang="es-ES" dirty="0" smtClean="0">
                <a:solidFill>
                  <a:schemeClr val="bg1"/>
                </a:solidFill>
              </a:rPr>
              <a:t>, no náuseas ni vómitos ni cambios en el hábito intestinal. No otra clínica asociada. A finales de marzo dado de alta por neumonía resuelta.</a:t>
            </a:r>
            <a:endParaRPr lang="es-ES" dirty="0">
              <a:solidFill>
                <a:schemeClr val="bg1"/>
              </a:solidFill>
            </a:endParaRPr>
          </a:p>
          <a:p>
            <a:pPr algn="just"/>
            <a:endParaRPr lang="es-ES" sz="2400" dirty="0" smtClean="0">
              <a:solidFill>
                <a:schemeClr val="bg1"/>
              </a:solidFill>
            </a:endParaRPr>
          </a:p>
          <a:p>
            <a:pPr algn="just"/>
            <a:r>
              <a:rPr lang="es-ES" sz="2400" dirty="0" smtClean="0">
                <a:solidFill>
                  <a:schemeClr val="bg1"/>
                </a:solidFill>
              </a:rPr>
              <a:t>Antecedentes personales: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No RAM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DM2, HTA, </a:t>
            </a:r>
            <a:r>
              <a:rPr lang="es-ES" dirty="0" err="1" smtClean="0">
                <a:solidFill>
                  <a:schemeClr val="bg1"/>
                </a:solidFill>
              </a:rPr>
              <a:t>Dislipemia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Fumador de puros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</a:rPr>
              <a:t>EPOC. Trabajador en minas de plomo durante 15 años.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</a:rPr>
              <a:t>Dependiente ABVD. Disnea basal mínimos esfuerzos, </a:t>
            </a:r>
            <a:r>
              <a:rPr lang="es-ES" dirty="0" err="1" smtClean="0">
                <a:solidFill>
                  <a:schemeClr val="bg1"/>
                </a:solidFill>
              </a:rPr>
              <a:t>ortopnea</a:t>
            </a:r>
            <a:r>
              <a:rPr lang="es-ES" dirty="0" smtClean="0">
                <a:solidFill>
                  <a:schemeClr val="bg1"/>
                </a:solidFill>
              </a:rPr>
              <a:t> 2 almohadas, no DPN, 2-3 resfriados anuales. Vive con su hija, no sale a la calle.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1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8317" y="1085792"/>
            <a:ext cx="696104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rgbClr val="FFFFFF"/>
                </a:solidFill>
              </a:rPr>
              <a:t>Exploración física</a:t>
            </a:r>
          </a:p>
          <a:p>
            <a:pPr algn="just"/>
            <a:r>
              <a:rPr lang="es-ES" dirty="0">
                <a:solidFill>
                  <a:srgbClr val="FFFFFF"/>
                </a:solidFill>
              </a:rPr>
              <a:t>R</a:t>
            </a:r>
            <a:r>
              <a:rPr lang="es-ES" dirty="0" smtClean="0">
                <a:solidFill>
                  <a:srgbClr val="FFFFFF"/>
                </a:solidFill>
              </a:rPr>
              <a:t>EG. </a:t>
            </a:r>
            <a:r>
              <a:rPr lang="es-ES" dirty="0" err="1" smtClean="0">
                <a:solidFill>
                  <a:srgbClr val="FFFFFF"/>
                </a:solidFill>
              </a:rPr>
              <a:t>CyO</a:t>
            </a:r>
            <a:r>
              <a:rPr lang="es-ES" dirty="0" smtClean="0">
                <a:solidFill>
                  <a:srgbClr val="FFFFFF"/>
                </a:solidFill>
              </a:rPr>
              <a:t>, sequedad </a:t>
            </a:r>
            <a:r>
              <a:rPr lang="es-ES" dirty="0" err="1" smtClean="0">
                <a:solidFill>
                  <a:srgbClr val="FFFFFF"/>
                </a:solidFill>
              </a:rPr>
              <a:t>cutánea.Taquipnea</a:t>
            </a:r>
            <a:r>
              <a:rPr lang="es-ES" dirty="0" smtClean="0">
                <a:solidFill>
                  <a:srgbClr val="FFFFFF"/>
                </a:solidFill>
              </a:rPr>
              <a:t> y disnea de reposo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AC: rítmica sin soplos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AP: MVC con </a:t>
            </a:r>
            <a:r>
              <a:rPr lang="es-ES" dirty="0" err="1" smtClean="0">
                <a:solidFill>
                  <a:srgbClr val="FFFFFF"/>
                </a:solidFill>
              </a:rPr>
              <a:t>roncus</a:t>
            </a:r>
            <a:r>
              <a:rPr lang="es-ES" dirty="0" smtClean="0">
                <a:solidFill>
                  <a:srgbClr val="FFFFFF"/>
                </a:solidFill>
              </a:rPr>
              <a:t> en bases, principalmente derecha </a:t>
            </a:r>
          </a:p>
          <a:p>
            <a:pPr algn="just"/>
            <a:endParaRPr lang="es-ES" sz="2400" dirty="0" smtClean="0">
              <a:solidFill>
                <a:srgbClr val="FFFFFF"/>
              </a:solidFill>
            </a:endParaRPr>
          </a:p>
          <a:p>
            <a:pPr algn="just"/>
            <a:endParaRPr lang="es-ES" sz="2400" dirty="0">
              <a:solidFill>
                <a:srgbClr val="FFFFFF"/>
              </a:solidFill>
            </a:endParaRPr>
          </a:p>
          <a:p>
            <a:pPr algn="just"/>
            <a:r>
              <a:rPr lang="es-ES" sz="2400" dirty="0" smtClean="0">
                <a:solidFill>
                  <a:srgbClr val="FFFFFF"/>
                </a:solidFill>
              </a:rPr>
              <a:t>Exploraciones complementarias:</a:t>
            </a:r>
          </a:p>
          <a:p>
            <a:pPr algn="just"/>
            <a:r>
              <a:rPr lang="es-ES" dirty="0" err="1" smtClean="0">
                <a:solidFill>
                  <a:srgbClr val="FFFFFF"/>
                </a:solidFill>
              </a:rPr>
              <a:t>Bioq</a:t>
            </a:r>
            <a:r>
              <a:rPr lang="es-ES" dirty="0" smtClean="0">
                <a:solidFill>
                  <a:srgbClr val="FFFFFF"/>
                </a:solidFill>
              </a:rPr>
              <a:t>: glucosa 262 mg/</a:t>
            </a:r>
            <a:r>
              <a:rPr lang="es-ES" dirty="0" err="1" smtClean="0">
                <a:solidFill>
                  <a:srgbClr val="FFFFFF"/>
                </a:solidFill>
              </a:rPr>
              <a:t>dL</a:t>
            </a:r>
            <a:r>
              <a:rPr lang="es-ES" dirty="0" smtClean="0">
                <a:solidFill>
                  <a:srgbClr val="FFFFFF"/>
                </a:solidFill>
              </a:rPr>
              <a:t>; PCR 202,3 mg/L; Urea 137 mg/dl; </a:t>
            </a:r>
            <a:r>
              <a:rPr lang="es-ES" dirty="0" err="1" smtClean="0">
                <a:solidFill>
                  <a:srgbClr val="FFFFFF"/>
                </a:solidFill>
              </a:rPr>
              <a:t>Creat</a:t>
            </a:r>
            <a:r>
              <a:rPr lang="es-ES" dirty="0" smtClean="0">
                <a:solidFill>
                  <a:srgbClr val="FFFFFF"/>
                </a:solidFill>
              </a:rPr>
              <a:t> 1,81 mg/dl; </a:t>
            </a:r>
            <a:r>
              <a:rPr lang="es-ES" dirty="0" err="1" smtClean="0">
                <a:solidFill>
                  <a:srgbClr val="FFFFFF"/>
                </a:solidFill>
              </a:rPr>
              <a:t>Na</a:t>
            </a:r>
            <a:r>
              <a:rPr lang="es-ES" baseline="30000" dirty="0" smtClean="0">
                <a:solidFill>
                  <a:srgbClr val="FFFFFF"/>
                </a:solidFill>
              </a:rPr>
              <a:t>+</a:t>
            </a:r>
            <a:r>
              <a:rPr lang="es-ES" dirty="0" smtClean="0">
                <a:solidFill>
                  <a:srgbClr val="FFFFFF"/>
                </a:solidFill>
              </a:rPr>
              <a:t> 146 </a:t>
            </a:r>
            <a:r>
              <a:rPr lang="es-ES" dirty="0" err="1" smtClean="0">
                <a:solidFill>
                  <a:srgbClr val="FFFFFF"/>
                </a:solidFill>
              </a:rPr>
              <a:t>mmol</a:t>
            </a:r>
            <a:r>
              <a:rPr lang="es-ES" dirty="0" smtClean="0">
                <a:solidFill>
                  <a:srgbClr val="FFFFFF"/>
                </a:solidFill>
              </a:rPr>
              <a:t>/L</a:t>
            </a:r>
          </a:p>
          <a:p>
            <a:pPr algn="just"/>
            <a:r>
              <a:rPr lang="es-ES" dirty="0" err="1" smtClean="0">
                <a:solidFill>
                  <a:srgbClr val="FFFFFF"/>
                </a:solidFill>
              </a:rPr>
              <a:t>Hemo</a:t>
            </a:r>
            <a:r>
              <a:rPr lang="es-ES" dirty="0" smtClean="0">
                <a:solidFill>
                  <a:srgbClr val="FFFFFF"/>
                </a:solidFill>
              </a:rPr>
              <a:t>: leucocitos 11,50 x 10</a:t>
            </a:r>
            <a:r>
              <a:rPr lang="es-ES" baseline="30000" dirty="0" smtClean="0">
                <a:solidFill>
                  <a:srgbClr val="FFFFFF"/>
                </a:solidFill>
              </a:rPr>
              <a:t>3</a:t>
            </a:r>
            <a:r>
              <a:rPr lang="es-ES" dirty="0" smtClean="0">
                <a:solidFill>
                  <a:srgbClr val="FFFFFF"/>
                </a:solidFill>
              </a:rPr>
              <a:t>/</a:t>
            </a:r>
            <a:r>
              <a:rPr lang="es-ES" dirty="0" err="1" smtClean="0">
                <a:solidFill>
                  <a:srgbClr val="FFFFFF"/>
                </a:solidFill>
              </a:rPr>
              <a:t>uL</a:t>
            </a:r>
            <a:r>
              <a:rPr lang="es-ES" smtClean="0">
                <a:solidFill>
                  <a:srgbClr val="FFFFFF"/>
                </a:solidFill>
              </a:rPr>
              <a:t> Neutr</a:t>
            </a:r>
            <a:r>
              <a:rPr lang="es-ES" smtClean="0">
                <a:solidFill>
                  <a:srgbClr val="FFFFFF"/>
                </a:solidFill>
              </a:rPr>
              <a:t>ófilos 78%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4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50069" y="660672"/>
            <a:ext cx="561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Se realizan las siguientes pruebas de imagen: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r="7315"/>
          <a:stretch/>
        </p:blipFill>
        <p:spPr>
          <a:xfrm>
            <a:off x="1709980" y="1223975"/>
            <a:ext cx="5570013" cy="55603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09981" y="1370657"/>
            <a:ext cx="6538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425004" y="1223975"/>
            <a:ext cx="854989" cy="69206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388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titled.bmp TC1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r="12754"/>
          <a:stretch/>
        </p:blipFill>
        <p:spPr>
          <a:xfrm>
            <a:off x="1219619" y="716766"/>
            <a:ext cx="3168495" cy="3035280"/>
          </a:xfrm>
          <a:prstGeom prst="rect">
            <a:avLst/>
          </a:prstGeom>
        </p:spPr>
      </p:pic>
      <p:pic>
        <p:nvPicPr>
          <p:cNvPr id="3" name="Imagen 2" descr="untitled.bmp TC2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r="13010"/>
          <a:stretch/>
        </p:blipFill>
        <p:spPr>
          <a:xfrm>
            <a:off x="4966489" y="716766"/>
            <a:ext cx="3269083" cy="3035280"/>
          </a:xfrm>
          <a:prstGeom prst="rect">
            <a:avLst/>
          </a:prstGeom>
        </p:spPr>
      </p:pic>
      <p:pic>
        <p:nvPicPr>
          <p:cNvPr id="4" name="Imagen 3" descr="untitled.bmp  TC3.bm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6" r="13647"/>
          <a:stretch/>
        </p:blipFill>
        <p:spPr>
          <a:xfrm>
            <a:off x="1219619" y="3752046"/>
            <a:ext cx="3168495" cy="3024602"/>
          </a:xfrm>
          <a:prstGeom prst="rect">
            <a:avLst/>
          </a:prstGeom>
        </p:spPr>
      </p:pic>
      <p:pic>
        <p:nvPicPr>
          <p:cNvPr id="5" name="Imagen 4" descr="untitled.bmp TC4.bmp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8" r="13510"/>
          <a:stretch/>
        </p:blipFill>
        <p:spPr>
          <a:xfrm>
            <a:off x="4966489" y="3752047"/>
            <a:ext cx="3269083" cy="30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4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3167" y="1320358"/>
            <a:ext cx="79412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rgbClr val="FFFFFF"/>
                </a:solidFill>
              </a:rPr>
              <a:t>- RX tórax: </a:t>
            </a:r>
            <a:r>
              <a:rPr lang="es-ES" dirty="0">
                <a:solidFill>
                  <a:srgbClr val="FFFFFF"/>
                </a:solidFill>
              </a:rPr>
              <a:t>infiltrado </a:t>
            </a:r>
            <a:r>
              <a:rPr lang="es-ES" dirty="0" err="1">
                <a:solidFill>
                  <a:srgbClr val="FFFFFF"/>
                </a:solidFill>
              </a:rPr>
              <a:t>perihiliar</a:t>
            </a:r>
            <a:r>
              <a:rPr lang="es-ES" dirty="0">
                <a:solidFill>
                  <a:srgbClr val="FFFFFF"/>
                </a:solidFill>
              </a:rPr>
              <a:t> superior izquierdo e inferior derecho con adenopatías calcificadas. </a:t>
            </a:r>
            <a:endParaRPr lang="es-ES" dirty="0" smtClean="0">
              <a:solidFill>
                <a:srgbClr val="FFFFFF"/>
              </a:solidFill>
            </a:endParaRPr>
          </a:p>
          <a:p>
            <a:pPr algn="just"/>
            <a:r>
              <a:rPr lang="es-ES" sz="2000" dirty="0" smtClean="0">
                <a:solidFill>
                  <a:srgbClr val="FFFFFF"/>
                </a:solidFill>
              </a:rPr>
              <a:t>- TC tórax: </a:t>
            </a:r>
            <a:r>
              <a:rPr lang="es-ES" dirty="0" smtClean="0">
                <a:solidFill>
                  <a:srgbClr val="FFFFFF"/>
                </a:solidFill>
              </a:rPr>
              <a:t>infiltrado lóbulo superior izquierdo, derrame pleural bilateral, infiltrado lóbulo inferior derecho. Adenopatías calcificadas</a:t>
            </a:r>
          </a:p>
          <a:p>
            <a:pPr algn="just"/>
            <a:r>
              <a:rPr lang="es-ES" sz="2000" dirty="0" smtClean="0">
                <a:solidFill>
                  <a:srgbClr val="FFFFFF"/>
                </a:solidFill>
              </a:rPr>
              <a:t>- Ag </a:t>
            </a:r>
            <a:r>
              <a:rPr lang="es-ES" sz="2000" dirty="0">
                <a:solidFill>
                  <a:srgbClr val="FFFFFF"/>
                </a:solidFill>
              </a:rPr>
              <a:t>orina: + Neumococo</a:t>
            </a:r>
          </a:p>
          <a:p>
            <a:pPr algn="just"/>
            <a:r>
              <a:rPr lang="es-ES" sz="2000" dirty="0" smtClean="0">
                <a:solidFill>
                  <a:srgbClr val="FFFFFF"/>
                </a:solidFill>
              </a:rPr>
              <a:t>- </a:t>
            </a:r>
            <a:r>
              <a:rPr lang="es-ES" sz="2000" dirty="0" err="1" smtClean="0">
                <a:solidFill>
                  <a:srgbClr val="FFFFFF"/>
                </a:solidFill>
              </a:rPr>
              <a:t>Quantiferón</a:t>
            </a:r>
            <a:r>
              <a:rPr lang="es-ES" sz="2000" dirty="0">
                <a:solidFill>
                  <a:srgbClr val="FFFFFF"/>
                </a:solidFill>
              </a:rPr>
              <a:t>: negativo</a:t>
            </a:r>
          </a:p>
          <a:p>
            <a:pPr algn="just"/>
            <a:endParaRPr lang="es-ES" sz="2000" dirty="0">
              <a:solidFill>
                <a:srgbClr val="FFFFFF"/>
              </a:solidFill>
            </a:endParaRP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Diagnóstico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Bronconeumonía </a:t>
            </a:r>
            <a:r>
              <a:rPr lang="es-ES" dirty="0" err="1" smtClean="0">
                <a:solidFill>
                  <a:schemeClr val="bg1"/>
                </a:solidFill>
              </a:rPr>
              <a:t>neumocócica</a:t>
            </a:r>
            <a:r>
              <a:rPr lang="es-ES" dirty="0" smtClean="0">
                <a:solidFill>
                  <a:schemeClr val="bg1"/>
                </a:solidFill>
              </a:rPr>
              <a:t>. 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Silicosis pulmonar</a:t>
            </a:r>
            <a:endParaRPr lang="es-ES" dirty="0">
              <a:solidFill>
                <a:schemeClr val="bg1"/>
              </a:solidFill>
            </a:endParaRP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Tratamiento</a:t>
            </a:r>
          </a:p>
          <a:p>
            <a:r>
              <a:rPr lang="es-ES" sz="2000" dirty="0" err="1" smtClean="0">
                <a:solidFill>
                  <a:schemeClr val="bg1"/>
                </a:solidFill>
              </a:rPr>
              <a:t>Levofloxacino</a:t>
            </a:r>
            <a:endParaRPr lang="es-ES" sz="2000" dirty="0" smtClean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  <a:p>
            <a:pPr algn="just"/>
            <a:r>
              <a:rPr lang="es-ES" sz="2000" dirty="0" smtClean="0">
                <a:solidFill>
                  <a:schemeClr val="bg1"/>
                </a:solidFill>
              </a:rPr>
              <a:t>Resolución parcial infiltrados durante el ingreso, persistencia infiltrado en campo medio derecho al alta</a:t>
            </a:r>
          </a:p>
        </p:txBody>
      </p:sp>
    </p:spTree>
    <p:extLst>
      <p:ext uri="{BB962C8B-B14F-4D97-AF65-F5344CB8AC3E}">
        <p14:creationId xmlns:p14="http://schemas.microsoft.com/office/powerpoint/2010/main" val="162290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JORQUERA SAURA, DIEGO.Se1.Img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r="9109"/>
          <a:stretch/>
        </p:blipFill>
        <p:spPr>
          <a:xfrm>
            <a:off x="1232193" y="642193"/>
            <a:ext cx="6668822" cy="593444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32193" y="642193"/>
            <a:ext cx="766976" cy="55707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613605" y="642193"/>
            <a:ext cx="1287410" cy="53192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3435053"/>
      </p:ext>
    </p:extLst>
  </p:cSld>
  <p:clrMapOvr>
    <a:masterClrMapping/>
  </p:clrMapOvr>
</p:sld>
</file>

<file path=ppt/theme/theme1.xml><?xml version="1.0" encoding="utf-8"?>
<a:theme xmlns:a="http://schemas.openxmlformats.org/drawingml/2006/main" name="Cielo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o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Cielo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Cielo.thmx</Template>
  <TotalTime>331</TotalTime>
  <Words>283</Words>
  <Application>Microsoft Macintosh PowerPoint</Application>
  <PresentationFormat>Presentación en pantalla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Cielo</vt:lpstr>
      <vt:lpstr>CASO CLÍNICO  Unidad Enfermedades Infecciosas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 Servicio Enfermedades Infeciosas</dc:title>
  <dc:creator>Ana Martínez</dc:creator>
  <cp:lastModifiedBy>Ana Martínez</cp:lastModifiedBy>
  <cp:revision>21</cp:revision>
  <dcterms:created xsi:type="dcterms:W3CDTF">2019-05-16T16:52:46Z</dcterms:created>
  <dcterms:modified xsi:type="dcterms:W3CDTF">2019-06-12T18:09:35Z</dcterms:modified>
</cp:coreProperties>
</file>