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CASO CLÍNICO </a:t>
            </a:r>
            <a:br>
              <a:rPr lang="es-ES" dirty="0" smtClean="0"/>
            </a:br>
            <a:r>
              <a:rPr lang="es-ES" sz="3200" dirty="0" smtClean="0"/>
              <a:t>Unidad Aparato Digestivo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Ana Isabel Martínez Martínez 	    </a:t>
            </a:r>
            <a:r>
              <a:rPr lang="es-ES" dirty="0" err="1" smtClean="0"/>
              <a:t>Exp</a:t>
            </a:r>
            <a:r>
              <a:rPr lang="es-ES" dirty="0" smtClean="0"/>
              <a:t> 12</a:t>
            </a:r>
          </a:p>
          <a:p>
            <a:r>
              <a:rPr lang="es-ES" sz="2000" dirty="0" err="1" smtClean="0"/>
              <a:t>Aprobabo</a:t>
            </a:r>
            <a:r>
              <a:rPr lang="es-ES" sz="2000" dirty="0" smtClean="0"/>
              <a:t> por la Dra. Picó                            G: 5 y 6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742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437" y="913657"/>
            <a:ext cx="746449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Enfermedad actual:</a:t>
            </a:r>
            <a:endParaRPr lang="es-ES" sz="2400" dirty="0">
              <a:solidFill>
                <a:srgbClr val="FFFFFF"/>
              </a:solidFill>
            </a:endParaRP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Mujer de 68 años traída por ambulancia por 2 episodios de mareo con malestar general y disminución del nivel de conciencia tras dolor  abdominal (retortijón), con palidez cutánea, sin pérdida total de conciencia. Refiere presentar diarrea desde hace 10 días, con 2-3 deposiciones/día de color negro, malolientes. Refiere vómitos frecuentemente desde hace </a:t>
            </a:r>
            <a:r>
              <a:rPr lang="es-ES" dirty="0" err="1" smtClean="0">
                <a:solidFill>
                  <a:srgbClr val="FFFFFF"/>
                </a:solidFill>
              </a:rPr>
              <a:t>aós</a:t>
            </a:r>
            <a:r>
              <a:rPr lang="es-ES" dirty="0" smtClean="0">
                <a:solidFill>
                  <a:srgbClr val="FFFFFF"/>
                </a:solidFill>
              </a:rPr>
              <a:t>, también estos </a:t>
            </a:r>
            <a:r>
              <a:rPr lang="es-ES" dirty="0" err="1" smtClean="0">
                <a:solidFill>
                  <a:srgbClr val="FFFFFF"/>
                </a:solidFill>
              </a:rPr>
              <a:t>últmos</a:t>
            </a:r>
            <a:r>
              <a:rPr lang="es-ES" dirty="0" smtClean="0">
                <a:solidFill>
                  <a:srgbClr val="FFFFFF"/>
                </a:solidFill>
              </a:rPr>
              <a:t> días, sin hematemesis. Cuenta episodios similares previos de deposiciones </a:t>
            </a:r>
            <a:r>
              <a:rPr lang="es-ES" dirty="0" err="1" smtClean="0">
                <a:solidFill>
                  <a:srgbClr val="FFFFFF"/>
                </a:solidFill>
              </a:rPr>
              <a:t>melénicas</a:t>
            </a:r>
            <a:r>
              <a:rPr lang="es-ES" dirty="0" smtClean="0">
                <a:solidFill>
                  <a:srgbClr val="FFFFFF"/>
                </a:solidFill>
              </a:rPr>
              <a:t> ocasionales desde hace años, pero nunca ha consultado por ellos. No refiere fiebre.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Antecedentes personales: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NO </a:t>
            </a:r>
            <a:r>
              <a:rPr lang="es-ES" dirty="0" err="1" smtClean="0">
                <a:solidFill>
                  <a:srgbClr val="FFFFFF"/>
                </a:solidFill>
              </a:rPr>
              <a:t>RAMc</a:t>
            </a:r>
            <a:r>
              <a:rPr lang="es-ES" dirty="0" smtClean="0">
                <a:solidFill>
                  <a:srgbClr val="FFFFFF"/>
                </a:solidFill>
              </a:rPr>
              <a:t>. 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Fumadora de 50 </a:t>
            </a:r>
            <a:r>
              <a:rPr lang="es-ES" dirty="0" err="1" smtClean="0">
                <a:solidFill>
                  <a:srgbClr val="FFFFFF"/>
                </a:solidFill>
              </a:rPr>
              <a:t>paq</a:t>
            </a:r>
            <a:r>
              <a:rPr lang="es-ES" dirty="0" smtClean="0">
                <a:solidFill>
                  <a:srgbClr val="FFFFFF"/>
                </a:solidFill>
              </a:rPr>
              <a:t>/año. Hábito </a:t>
            </a:r>
            <a:r>
              <a:rPr lang="es-ES" dirty="0" err="1" smtClean="0">
                <a:solidFill>
                  <a:srgbClr val="FFFFFF"/>
                </a:solidFill>
              </a:rPr>
              <a:t>enólico</a:t>
            </a:r>
            <a:r>
              <a:rPr lang="es-ES" dirty="0">
                <a:solidFill>
                  <a:srgbClr val="FFFFFF"/>
                </a:solidFill>
              </a:rPr>
              <a:t> </a:t>
            </a:r>
            <a:endParaRPr lang="es-ES" dirty="0" smtClean="0">
              <a:solidFill>
                <a:srgbClr val="FFFFFF"/>
              </a:solidFill>
            </a:endParaRP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No HTA, DM ni DLP</a:t>
            </a:r>
          </a:p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Hérpes</a:t>
            </a:r>
            <a:r>
              <a:rPr lang="es-ES" dirty="0" smtClean="0">
                <a:solidFill>
                  <a:srgbClr val="FFFFFF"/>
                </a:solidFill>
              </a:rPr>
              <a:t> Zóster en mayo 2019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No </a:t>
            </a:r>
            <a:r>
              <a:rPr lang="es-ES" dirty="0" err="1" smtClean="0">
                <a:solidFill>
                  <a:srgbClr val="FFFFFF"/>
                </a:solidFill>
              </a:rPr>
              <a:t>IQx</a:t>
            </a:r>
            <a:endParaRPr lang="es-ES" dirty="0" smtClean="0">
              <a:solidFill>
                <a:srgbClr val="FFFFFF"/>
              </a:solidFill>
            </a:endParaRPr>
          </a:p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Tratamienti</a:t>
            </a:r>
            <a:r>
              <a:rPr lang="es-ES" dirty="0" smtClean="0">
                <a:solidFill>
                  <a:srgbClr val="FFFFFF"/>
                </a:solidFill>
              </a:rPr>
              <a:t> habitual: toma de </a:t>
            </a:r>
            <a:r>
              <a:rPr lang="es-ES" dirty="0" err="1" smtClean="0">
                <a:solidFill>
                  <a:srgbClr val="FFFFFF"/>
                </a:solidFill>
              </a:rPr>
              <a:t>AINEs</a:t>
            </a:r>
            <a:r>
              <a:rPr lang="es-ES" dirty="0" smtClean="0">
                <a:solidFill>
                  <a:srgbClr val="FFFFFF"/>
                </a:solidFill>
              </a:rPr>
              <a:t> ocasional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4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8463" y="1247921"/>
            <a:ext cx="782100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Exploración física: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FC 116; SatO</a:t>
            </a:r>
            <a:r>
              <a:rPr lang="es-ES" baseline="-25000" dirty="0" smtClean="0">
                <a:solidFill>
                  <a:srgbClr val="FFFFFF"/>
                </a:solidFill>
              </a:rPr>
              <a:t>2</a:t>
            </a:r>
            <a:r>
              <a:rPr lang="es-ES" dirty="0" smtClean="0">
                <a:solidFill>
                  <a:srgbClr val="FFFFFF"/>
                </a:solidFill>
              </a:rPr>
              <a:t> 99%; TA 135/65 </a:t>
            </a:r>
            <a:r>
              <a:rPr lang="es-ES" dirty="0" err="1" smtClean="0">
                <a:solidFill>
                  <a:srgbClr val="FFFFFF"/>
                </a:solidFill>
              </a:rPr>
              <a:t>mmHg</a:t>
            </a:r>
            <a:r>
              <a:rPr lang="es-ES" dirty="0" smtClean="0">
                <a:solidFill>
                  <a:srgbClr val="FFFFFF"/>
                </a:solidFill>
              </a:rPr>
              <a:t>; </a:t>
            </a:r>
            <a:r>
              <a:rPr lang="es-ES" dirty="0" err="1" smtClean="0">
                <a:solidFill>
                  <a:srgbClr val="FFFFFF"/>
                </a:solidFill>
              </a:rPr>
              <a:t>Tª</a:t>
            </a:r>
            <a:r>
              <a:rPr lang="es-ES" dirty="0" smtClean="0">
                <a:solidFill>
                  <a:srgbClr val="FFFFFF"/>
                </a:solidFill>
              </a:rPr>
              <a:t> 35,1ºC</a:t>
            </a:r>
          </a:p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CyO</a:t>
            </a:r>
            <a:r>
              <a:rPr lang="es-ES" dirty="0" smtClean="0">
                <a:solidFill>
                  <a:srgbClr val="FFFFFF"/>
                </a:solidFill>
              </a:rPr>
              <a:t>, BEG, palidez </a:t>
            </a:r>
            <a:r>
              <a:rPr lang="es-ES" dirty="0" err="1" smtClean="0">
                <a:solidFill>
                  <a:srgbClr val="FFFFFF"/>
                </a:solidFill>
              </a:rPr>
              <a:t>mucocutánea</a:t>
            </a:r>
            <a:r>
              <a:rPr lang="es-ES" dirty="0" smtClean="0">
                <a:solidFill>
                  <a:srgbClr val="FFFFFF"/>
                </a:solidFill>
              </a:rPr>
              <a:t>. </a:t>
            </a:r>
            <a:r>
              <a:rPr lang="es-ES" dirty="0" err="1" smtClean="0">
                <a:solidFill>
                  <a:srgbClr val="FFFFFF"/>
                </a:solidFill>
              </a:rPr>
              <a:t>Eupneica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AC: rítmica, soplo sistólico desconocido IV/VI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AP: murmullo vesicular conservado, sin ruidos ni áreas </a:t>
            </a:r>
            <a:r>
              <a:rPr lang="es-ES" dirty="0" err="1" smtClean="0">
                <a:solidFill>
                  <a:srgbClr val="FFFFFF"/>
                </a:solidFill>
              </a:rPr>
              <a:t>hipoventiladas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AD: abdomen blando y </a:t>
            </a:r>
            <a:r>
              <a:rPr lang="es-ES" dirty="0" err="1" smtClean="0">
                <a:solidFill>
                  <a:srgbClr val="FFFFFF"/>
                </a:solidFill>
              </a:rPr>
              <a:t>depresible</a:t>
            </a:r>
            <a:r>
              <a:rPr lang="es-ES" dirty="0" smtClean="0">
                <a:solidFill>
                  <a:srgbClr val="FFFFFF"/>
                </a:solidFill>
              </a:rPr>
              <a:t>, no doloroso a la palpación, sin masas ni </a:t>
            </a:r>
            <a:r>
              <a:rPr lang="es-ES" dirty="0" err="1" smtClean="0">
                <a:solidFill>
                  <a:srgbClr val="FFFFFF"/>
                </a:solidFill>
              </a:rPr>
              <a:t>visceromegalias</a:t>
            </a:r>
            <a:r>
              <a:rPr lang="es-ES" dirty="0" smtClean="0">
                <a:solidFill>
                  <a:srgbClr val="FFFFFF"/>
                </a:solidFill>
              </a:rPr>
              <a:t>. Peristaltismo conservado. </a:t>
            </a:r>
            <a:r>
              <a:rPr lang="es-ES" dirty="0" err="1" smtClean="0">
                <a:solidFill>
                  <a:srgbClr val="FFFFFF"/>
                </a:solidFill>
              </a:rPr>
              <a:t>Blumberg</a:t>
            </a:r>
            <a:r>
              <a:rPr lang="es-ES" dirty="0" smtClean="0">
                <a:solidFill>
                  <a:srgbClr val="FFFFFF"/>
                </a:solidFill>
              </a:rPr>
              <a:t> y Murphy negativos. </a:t>
            </a:r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Tacto Rectal: inspección normal, ampolla rectal vacía. Restos fecales en dedil de aspecto </a:t>
            </a:r>
            <a:r>
              <a:rPr lang="es-ES" dirty="0" err="1" smtClean="0">
                <a:solidFill>
                  <a:srgbClr val="FFFFFF"/>
                </a:solidFill>
              </a:rPr>
              <a:t>melénico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MMII: sin edemas ni signos TVP.</a:t>
            </a:r>
          </a:p>
          <a:p>
            <a:endParaRPr lang="es-E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1538" y="1172308"/>
            <a:ext cx="7522308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Exploraciones complementarias: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ECG: ritmo </a:t>
            </a:r>
            <a:r>
              <a:rPr lang="es-ES" dirty="0" err="1" smtClean="0">
                <a:solidFill>
                  <a:srgbClr val="FFFFFF"/>
                </a:solidFill>
              </a:rPr>
              <a:t>sinusal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a 120 </a:t>
            </a:r>
            <a:r>
              <a:rPr lang="es-ES" dirty="0" err="1" smtClean="0">
                <a:solidFill>
                  <a:srgbClr val="FFFFFF"/>
                </a:solidFill>
              </a:rPr>
              <a:t>lpm</a:t>
            </a:r>
            <a:r>
              <a:rPr lang="es-ES" dirty="0" smtClean="0">
                <a:solidFill>
                  <a:srgbClr val="FFFFFF"/>
                </a:solidFill>
              </a:rPr>
              <a:t>. Signos de HVI con alteraciones secundarias en </a:t>
            </a:r>
            <a:r>
              <a:rPr lang="es-ES" dirty="0" err="1" smtClean="0">
                <a:solidFill>
                  <a:srgbClr val="FFFFFF"/>
                </a:solidFill>
              </a:rPr>
              <a:t>repolarización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</a:t>
            </a:r>
            <a:r>
              <a:rPr lang="es-ES" dirty="0" err="1" smtClean="0">
                <a:solidFill>
                  <a:srgbClr val="FFFFFF"/>
                </a:solidFill>
              </a:rPr>
              <a:t>Rx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Tórax: cardiomegalia. Calcificación del botón aórtico.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</a:t>
            </a:r>
            <a:r>
              <a:rPr lang="es-ES" dirty="0" err="1" smtClean="0">
                <a:solidFill>
                  <a:srgbClr val="FFFFFF"/>
                </a:solidFill>
              </a:rPr>
              <a:t>Rx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Abdomen: importante calcificación </a:t>
            </a:r>
            <a:r>
              <a:rPr lang="es-ES" dirty="0" err="1" smtClean="0">
                <a:solidFill>
                  <a:srgbClr val="FFFFFF"/>
                </a:solidFill>
              </a:rPr>
              <a:t>aortoilíaca</a:t>
            </a:r>
            <a:r>
              <a:rPr lang="es-ES" dirty="0" smtClean="0">
                <a:solidFill>
                  <a:srgbClr val="FFFFFF"/>
                </a:solidFill>
              </a:rPr>
              <a:t>. </a:t>
            </a:r>
            <a:r>
              <a:rPr lang="es-ES" dirty="0" err="1" smtClean="0">
                <a:solidFill>
                  <a:srgbClr val="FFFFFF"/>
                </a:solidFill>
              </a:rPr>
              <a:t>Luminograma</a:t>
            </a:r>
            <a:r>
              <a:rPr lang="es-ES" dirty="0" smtClean="0">
                <a:solidFill>
                  <a:srgbClr val="FFFFFF"/>
                </a:solidFill>
              </a:rPr>
              <a:t> aéreo inespecífico.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-AS</a:t>
            </a:r>
            <a:r>
              <a:rPr lang="es-ES" dirty="0" smtClean="0">
                <a:solidFill>
                  <a:srgbClr val="FFFFFF"/>
                </a:solidFill>
              </a:rPr>
              <a:t>:</a:t>
            </a:r>
          </a:p>
          <a:p>
            <a:pPr algn="just"/>
            <a:r>
              <a:rPr lang="es-ES" dirty="0">
                <a:solidFill>
                  <a:srgbClr val="FFFFFF"/>
                </a:solidFill>
              </a:rPr>
              <a:t>·</a:t>
            </a:r>
            <a:r>
              <a:rPr lang="es-ES" dirty="0" err="1" smtClean="0">
                <a:solidFill>
                  <a:srgbClr val="FFFFFF"/>
                </a:solidFill>
              </a:rPr>
              <a:t>Bioq</a:t>
            </a:r>
            <a:r>
              <a:rPr lang="es-ES" dirty="0" smtClean="0">
                <a:solidFill>
                  <a:srgbClr val="FFFFFF"/>
                </a:solidFill>
              </a:rPr>
              <a:t>: </a:t>
            </a:r>
            <a:r>
              <a:rPr lang="es-ES" dirty="0" err="1" smtClean="0">
                <a:solidFill>
                  <a:srgbClr val="FFFFFF"/>
                </a:solidFill>
              </a:rPr>
              <a:t>Na</a:t>
            </a:r>
            <a:r>
              <a:rPr lang="es-ES" baseline="30000" dirty="0" smtClean="0">
                <a:solidFill>
                  <a:srgbClr val="FFFFFF"/>
                </a:solidFill>
              </a:rPr>
              <a:t>+</a:t>
            </a:r>
            <a:r>
              <a:rPr lang="es-ES" dirty="0" smtClean="0">
                <a:solidFill>
                  <a:srgbClr val="FFFFFF"/>
                </a:solidFill>
              </a:rPr>
              <a:t> 125 </a:t>
            </a:r>
            <a:r>
              <a:rPr lang="es-ES" dirty="0" err="1" smtClean="0">
                <a:solidFill>
                  <a:srgbClr val="FFFFFF"/>
                </a:solidFill>
              </a:rPr>
              <a:t>mmol</a:t>
            </a:r>
            <a:r>
              <a:rPr lang="es-ES" dirty="0" smtClean="0">
                <a:solidFill>
                  <a:srgbClr val="FFFFFF"/>
                </a:solidFill>
              </a:rPr>
              <a:t>/L. </a:t>
            </a:r>
            <a:r>
              <a:rPr lang="es-ES" dirty="0" err="1" smtClean="0">
                <a:solidFill>
                  <a:srgbClr val="FFFFFF"/>
                </a:solidFill>
              </a:rPr>
              <a:t>Osmolaridad</a:t>
            </a:r>
            <a:r>
              <a:rPr lang="es-ES" dirty="0" smtClean="0">
                <a:solidFill>
                  <a:srgbClr val="FFFFFF"/>
                </a:solidFill>
              </a:rPr>
              <a:t> 272 </a:t>
            </a:r>
            <a:r>
              <a:rPr lang="es-ES" dirty="0" err="1" smtClean="0">
                <a:solidFill>
                  <a:srgbClr val="FFFFFF"/>
                </a:solidFill>
              </a:rPr>
              <a:t>mOsm</a:t>
            </a:r>
            <a:r>
              <a:rPr lang="es-ES" dirty="0" smtClean="0">
                <a:solidFill>
                  <a:srgbClr val="FFFFFF"/>
                </a:solidFill>
              </a:rPr>
              <a:t>/Kg. Hierro &lt;10;</a:t>
            </a:r>
          </a:p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Bilir</a:t>
            </a:r>
            <a:r>
              <a:rPr lang="es-ES" dirty="0" smtClean="0">
                <a:solidFill>
                  <a:srgbClr val="FFFFFF"/>
                </a:solidFill>
              </a:rPr>
              <a:t> Total 0,26 mg/</a:t>
            </a:r>
            <a:r>
              <a:rPr lang="es-ES" dirty="0" err="1" smtClean="0">
                <a:solidFill>
                  <a:srgbClr val="FFFFFF"/>
                </a:solidFill>
              </a:rPr>
              <a:t>dL</a:t>
            </a:r>
            <a:r>
              <a:rPr lang="es-ES" dirty="0" smtClean="0">
                <a:solidFill>
                  <a:srgbClr val="FFFFFF"/>
                </a:solidFill>
              </a:rPr>
              <a:t>; GOT 28 u/L; GPT 28 u/L; GGT 19 u/L, Fosfatasa alcalina 48 u/L; PCR </a:t>
            </a:r>
            <a:r>
              <a:rPr lang="es-ES" dirty="0" smtClean="0">
                <a:solidFill>
                  <a:srgbClr val="FFFFFF"/>
                </a:solidFill>
              </a:rPr>
              <a:t>14 mg/</a:t>
            </a:r>
            <a:r>
              <a:rPr lang="es-ES" dirty="0" err="1" smtClean="0">
                <a:solidFill>
                  <a:srgbClr val="FFFFFF"/>
                </a:solidFill>
              </a:rPr>
              <a:t>dL</a:t>
            </a:r>
            <a:endParaRPr lang="es-ES" dirty="0" smtClean="0">
              <a:solidFill>
                <a:srgbClr val="FFFFFF"/>
              </a:solidFill>
            </a:endParaRPr>
          </a:p>
          <a:p>
            <a:pPr algn="just"/>
            <a:r>
              <a:rPr lang="es-ES" dirty="0">
                <a:solidFill>
                  <a:srgbClr val="FFFFFF"/>
                </a:solidFill>
              </a:rPr>
              <a:t>·</a:t>
            </a:r>
            <a:r>
              <a:rPr lang="es-ES" dirty="0" err="1" smtClean="0">
                <a:solidFill>
                  <a:srgbClr val="FFFFFF"/>
                </a:solidFill>
              </a:rPr>
              <a:t>Hemog</a:t>
            </a:r>
            <a:r>
              <a:rPr lang="es-ES" dirty="0" smtClean="0">
                <a:solidFill>
                  <a:srgbClr val="FFFFFF"/>
                </a:solidFill>
              </a:rPr>
              <a:t>: </a:t>
            </a:r>
            <a:r>
              <a:rPr lang="es-ES" dirty="0" err="1" smtClean="0">
                <a:solidFill>
                  <a:srgbClr val="FFFFFF"/>
                </a:solidFill>
              </a:rPr>
              <a:t>Hb</a:t>
            </a:r>
            <a:r>
              <a:rPr lang="es-ES" dirty="0" smtClean="0">
                <a:solidFill>
                  <a:srgbClr val="FFFFFF"/>
                </a:solidFill>
              </a:rPr>
              <a:t> 5,5 g/</a:t>
            </a:r>
            <a:r>
              <a:rPr lang="es-ES" dirty="0" err="1" smtClean="0">
                <a:solidFill>
                  <a:srgbClr val="FFFFFF"/>
                </a:solidFill>
              </a:rPr>
              <a:t>dL</a:t>
            </a:r>
            <a:r>
              <a:rPr lang="es-ES" dirty="0" smtClean="0">
                <a:solidFill>
                  <a:srgbClr val="FFFFFF"/>
                </a:solidFill>
              </a:rPr>
              <a:t>; </a:t>
            </a:r>
            <a:r>
              <a:rPr lang="es-ES" dirty="0" err="1" smtClean="0">
                <a:solidFill>
                  <a:srgbClr val="FFFFFF"/>
                </a:solidFill>
              </a:rPr>
              <a:t>Hto</a:t>
            </a:r>
            <a:r>
              <a:rPr lang="es-ES" dirty="0" smtClean="0">
                <a:solidFill>
                  <a:srgbClr val="FFFFFF"/>
                </a:solidFill>
              </a:rPr>
              <a:t> 17%; VCM 84,9 </a:t>
            </a:r>
            <a:r>
              <a:rPr lang="es-ES" dirty="0" err="1" smtClean="0">
                <a:solidFill>
                  <a:srgbClr val="FFFFFF"/>
                </a:solidFill>
              </a:rPr>
              <a:t>fL</a:t>
            </a:r>
            <a:r>
              <a:rPr lang="es-ES" dirty="0" smtClean="0">
                <a:solidFill>
                  <a:srgbClr val="FFFFFF"/>
                </a:solidFill>
              </a:rPr>
              <a:t>; HCM 27,6 </a:t>
            </a:r>
            <a:r>
              <a:rPr lang="es-ES" dirty="0" err="1" smtClean="0">
                <a:solidFill>
                  <a:srgbClr val="FFFFFF"/>
                </a:solidFill>
              </a:rPr>
              <a:t>pg</a:t>
            </a:r>
            <a:r>
              <a:rPr lang="es-ES" dirty="0" smtClean="0">
                <a:solidFill>
                  <a:srgbClr val="FFFFFF"/>
                </a:solidFill>
              </a:rPr>
              <a:t>; Leucocitos 20740 u/L; Neutrófilos 83,4%</a:t>
            </a:r>
          </a:p>
          <a:p>
            <a:pPr algn="just"/>
            <a:r>
              <a:rPr lang="es-ES" dirty="0">
                <a:solidFill>
                  <a:srgbClr val="FFFFFF"/>
                </a:solidFill>
              </a:rPr>
              <a:t>·</a:t>
            </a:r>
            <a:r>
              <a:rPr lang="es-ES" dirty="0" err="1" smtClean="0">
                <a:solidFill>
                  <a:srgbClr val="FFFFFF"/>
                </a:solidFill>
              </a:rPr>
              <a:t>Coagul</a:t>
            </a:r>
            <a:r>
              <a:rPr lang="es-ES" dirty="0" smtClean="0">
                <a:solidFill>
                  <a:srgbClr val="FFFFFF"/>
                </a:solidFill>
              </a:rPr>
              <a:t>: IQ 64%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-Gasometría: pH 7,29; pCO</a:t>
            </a:r>
            <a:r>
              <a:rPr lang="es-ES" baseline="-25000" dirty="0" smtClean="0">
                <a:solidFill>
                  <a:srgbClr val="FFFFFF"/>
                </a:solidFill>
              </a:rPr>
              <a:t>2</a:t>
            </a:r>
            <a:r>
              <a:rPr lang="es-ES" dirty="0" smtClean="0">
                <a:solidFill>
                  <a:srgbClr val="FFFFFF"/>
                </a:solidFill>
              </a:rPr>
              <a:t> 44mmHg; Bicarbonato 21,4 </a:t>
            </a:r>
            <a:r>
              <a:rPr lang="es-ES" dirty="0" err="1" smtClean="0">
                <a:solidFill>
                  <a:srgbClr val="FFFFFF"/>
                </a:solidFill>
              </a:rPr>
              <a:t>mmol</a:t>
            </a:r>
            <a:r>
              <a:rPr lang="es-ES" dirty="0" smtClean="0">
                <a:solidFill>
                  <a:srgbClr val="FFFFFF"/>
                </a:solidFill>
              </a:rPr>
              <a:t>/L; EB -4,4 </a:t>
            </a:r>
            <a:r>
              <a:rPr lang="es-ES" dirty="0" err="1" smtClean="0">
                <a:solidFill>
                  <a:srgbClr val="FFFFFF"/>
                </a:solidFill>
              </a:rPr>
              <a:t>mmol</a:t>
            </a:r>
            <a:r>
              <a:rPr lang="es-ES" dirty="0" smtClean="0">
                <a:solidFill>
                  <a:srgbClr val="FFFFFF"/>
                </a:solidFill>
              </a:rPr>
              <a:t>/L; </a:t>
            </a:r>
            <a:r>
              <a:rPr lang="es-ES" dirty="0" err="1" smtClean="0">
                <a:solidFill>
                  <a:srgbClr val="FFFFFF"/>
                </a:solidFill>
              </a:rPr>
              <a:t>Na</a:t>
            </a:r>
            <a:r>
              <a:rPr lang="es-ES" baseline="30000" dirty="0" smtClean="0">
                <a:solidFill>
                  <a:srgbClr val="FFFFFF"/>
                </a:solidFill>
              </a:rPr>
              <a:t>+</a:t>
            </a:r>
            <a:r>
              <a:rPr lang="es-ES" dirty="0" smtClean="0">
                <a:solidFill>
                  <a:srgbClr val="FFFFFF"/>
                </a:solidFill>
              </a:rPr>
              <a:t> 122mmol/L. Cloruro 86 </a:t>
            </a:r>
            <a:r>
              <a:rPr lang="es-ES" dirty="0" err="1" smtClean="0">
                <a:solidFill>
                  <a:srgbClr val="FFFFFF"/>
                </a:solidFill>
              </a:rPr>
              <a:t>mmol</a:t>
            </a:r>
            <a:r>
              <a:rPr lang="es-ES" dirty="0" smtClean="0">
                <a:solidFill>
                  <a:srgbClr val="FFFFFF"/>
                </a:solidFill>
              </a:rPr>
              <a:t>/L. Lactato 8,3 </a:t>
            </a:r>
            <a:r>
              <a:rPr lang="es-ES" dirty="0" err="1" smtClean="0">
                <a:solidFill>
                  <a:srgbClr val="FFFFFF"/>
                </a:solidFill>
              </a:rPr>
              <a:t>mmol</a:t>
            </a:r>
            <a:r>
              <a:rPr lang="es-ES" dirty="0" smtClean="0">
                <a:solidFill>
                  <a:srgbClr val="FFFFFF"/>
                </a:solidFill>
              </a:rPr>
              <a:t>; </a:t>
            </a:r>
            <a:r>
              <a:rPr lang="es-ES" dirty="0" err="1" smtClean="0">
                <a:solidFill>
                  <a:srgbClr val="FFFFFF"/>
                </a:solidFill>
              </a:rPr>
              <a:t>Hb</a:t>
            </a:r>
            <a:r>
              <a:rPr lang="es-ES" dirty="0" smtClean="0">
                <a:solidFill>
                  <a:srgbClr val="FFFFFF"/>
                </a:solidFill>
              </a:rPr>
              <a:t> 5,4 g/L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</a:t>
            </a:r>
            <a:r>
              <a:rPr lang="es-ES" dirty="0" err="1" smtClean="0">
                <a:solidFill>
                  <a:srgbClr val="FFFFFF"/>
                </a:solidFill>
              </a:rPr>
              <a:t>Bioq</a:t>
            </a:r>
            <a:r>
              <a:rPr lang="es-ES" dirty="0" smtClean="0">
                <a:solidFill>
                  <a:srgbClr val="FFFFFF"/>
                </a:solidFill>
              </a:rPr>
              <a:t>. Orina: Cr 38 mg/</a:t>
            </a:r>
            <a:r>
              <a:rPr lang="es-ES" dirty="0" err="1" smtClean="0">
                <a:solidFill>
                  <a:srgbClr val="FFFFFF"/>
                </a:solidFill>
              </a:rPr>
              <a:t>dL</a:t>
            </a:r>
            <a:r>
              <a:rPr lang="es-ES" dirty="0" smtClean="0">
                <a:solidFill>
                  <a:srgbClr val="FFFFFF"/>
                </a:solidFill>
              </a:rPr>
              <a:t>; </a:t>
            </a:r>
            <a:r>
              <a:rPr lang="es-ES" dirty="0" err="1" smtClean="0">
                <a:solidFill>
                  <a:srgbClr val="FFFFFF"/>
                </a:solidFill>
              </a:rPr>
              <a:t>Na</a:t>
            </a:r>
            <a:r>
              <a:rPr lang="es-ES" baseline="30000" dirty="0" smtClean="0">
                <a:solidFill>
                  <a:srgbClr val="FFFFFF"/>
                </a:solidFill>
              </a:rPr>
              <a:t>+</a:t>
            </a:r>
            <a:r>
              <a:rPr lang="es-ES" dirty="0" smtClean="0">
                <a:solidFill>
                  <a:srgbClr val="FFFFFF"/>
                </a:solidFill>
              </a:rPr>
              <a:t> 6 </a:t>
            </a:r>
            <a:r>
              <a:rPr lang="es-ES" dirty="0" err="1" smtClean="0">
                <a:solidFill>
                  <a:srgbClr val="FFFFFF"/>
                </a:solidFill>
              </a:rPr>
              <a:t>mmol</a:t>
            </a:r>
            <a:r>
              <a:rPr lang="es-ES" dirty="0" smtClean="0">
                <a:solidFill>
                  <a:srgbClr val="FFFFFF"/>
                </a:solidFill>
              </a:rPr>
              <a:t>/L; Potasio 44,3 </a:t>
            </a:r>
            <a:r>
              <a:rPr lang="es-ES" dirty="0" err="1" smtClean="0">
                <a:solidFill>
                  <a:srgbClr val="FFFFFF"/>
                </a:solidFill>
              </a:rPr>
              <a:t>mmoll</a:t>
            </a:r>
            <a:r>
              <a:rPr lang="es-ES" dirty="0" smtClean="0">
                <a:solidFill>
                  <a:srgbClr val="FFFFFF"/>
                </a:solidFill>
              </a:rPr>
              <a:t>/L; </a:t>
            </a:r>
            <a:r>
              <a:rPr lang="es-ES" dirty="0" err="1" smtClean="0">
                <a:solidFill>
                  <a:srgbClr val="FFFFFF"/>
                </a:solidFill>
              </a:rPr>
              <a:t>Osmolaridad</a:t>
            </a:r>
            <a:r>
              <a:rPr lang="es-ES" dirty="0" smtClean="0">
                <a:solidFill>
                  <a:srgbClr val="FFFFFF"/>
                </a:solidFill>
              </a:rPr>
              <a:t> 459 </a:t>
            </a:r>
            <a:r>
              <a:rPr lang="es-ES" dirty="0" err="1" smtClean="0">
                <a:solidFill>
                  <a:srgbClr val="FFFFFF"/>
                </a:solidFill>
              </a:rPr>
              <a:t>mOsm</a:t>
            </a:r>
            <a:r>
              <a:rPr lang="es-ES" dirty="0" smtClean="0">
                <a:solidFill>
                  <a:srgbClr val="FFFFFF"/>
                </a:solidFill>
              </a:rPr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28377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7384" y="1152769"/>
            <a:ext cx="71706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Pruebas imagen:</a:t>
            </a:r>
          </a:p>
          <a:p>
            <a:pPr algn="just"/>
            <a:endParaRPr lang="es-ES" sz="2400" dirty="0" smtClean="0">
              <a:solidFill>
                <a:srgbClr val="FFFFFF"/>
              </a:solidFill>
            </a:endParaRP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-Ecocardiograma </a:t>
            </a:r>
            <a:r>
              <a:rPr lang="es-ES" dirty="0" err="1" smtClean="0">
                <a:solidFill>
                  <a:srgbClr val="FFFFFF"/>
                </a:solidFill>
              </a:rPr>
              <a:t>Transesofágico</a:t>
            </a:r>
            <a:r>
              <a:rPr lang="es-ES" dirty="0" smtClean="0">
                <a:solidFill>
                  <a:srgbClr val="FFFFFF"/>
                </a:solidFill>
              </a:rPr>
              <a:t>: HVI moderada (FEVI&gt;60%). AI ligeramente dilatada. Se visualiza imagen de 18x11 mm en pared posterior de aorta ascendente, probablemente trombo. En aorta se visualiza dudosa línea que podría corresponder a flat </a:t>
            </a:r>
            <a:r>
              <a:rPr lang="es-ES" dirty="0" err="1" smtClean="0">
                <a:solidFill>
                  <a:srgbClr val="FFFFFF"/>
                </a:solidFill>
              </a:rPr>
              <a:t>intimal</a:t>
            </a:r>
            <a:r>
              <a:rPr lang="es-ES" dirty="0" smtClean="0">
                <a:solidFill>
                  <a:srgbClr val="FFFFFF"/>
                </a:solidFill>
              </a:rPr>
              <a:t>. Válvula aórtica </a:t>
            </a:r>
            <a:r>
              <a:rPr lang="es-ES" dirty="0" err="1" smtClean="0">
                <a:solidFill>
                  <a:srgbClr val="FFFFFF"/>
                </a:solidFill>
              </a:rPr>
              <a:t>estenosada</a:t>
            </a:r>
            <a:r>
              <a:rPr lang="es-ES" dirty="0" smtClean="0">
                <a:solidFill>
                  <a:srgbClr val="FFFFFF"/>
                </a:solidFill>
              </a:rPr>
              <a:t>, con regurgitación severa, sugiere origen agudo. Posible disección aórtica.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</a:t>
            </a:r>
            <a:r>
              <a:rPr lang="es-ES" dirty="0" err="1" smtClean="0">
                <a:solidFill>
                  <a:srgbClr val="FFFFFF"/>
                </a:solidFill>
              </a:rPr>
              <a:t>AngioTAC</a:t>
            </a:r>
            <a:r>
              <a:rPr lang="es-ES" dirty="0" smtClean="0">
                <a:solidFill>
                  <a:srgbClr val="FFFFFF"/>
                </a:solidFill>
              </a:rPr>
              <a:t>: se descarta disección aórtica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- </a:t>
            </a:r>
            <a:r>
              <a:rPr lang="es-ES" dirty="0" err="1" smtClean="0">
                <a:solidFill>
                  <a:srgbClr val="FFFFFF"/>
                </a:solidFill>
              </a:rPr>
              <a:t>Esofagogastroduodenoscopia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titled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5128" r="12587" b="4843"/>
          <a:stretch/>
        </p:blipFill>
        <p:spPr>
          <a:xfrm>
            <a:off x="0" y="0"/>
            <a:ext cx="4450981" cy="4136794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4" name="Imagen 3" descr="untitled1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5297" r="12196" b="4992"/>
          <a:stretch/>
        </p:blipFill>
        <p:spPr>
          <a:xfrm>
            <a:off x="4450981" y="2652430"/>
            <a:ext cx="4693019" cy="42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142" y="1320358"/>
            <a:ext cx="796172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Esofagogastroduodenoscopia</a:t>
            </a:r>
            <a:r>
              <a:rPr lang="es-ES" dirty="0" smtClean="0">
                <a:solidFill>
                  <a:srgbClr val="FFFFFF"/>
                </a:solidFill>
              </a:rPr>
              <a:t>: 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Esófago a nivel distal distal erosiones no confluentes lineales.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Bulbo con gran úlcera en cara anterior de unos 20 mm, excavada, con restos hemáticos antiguos en la base que se aspiran sin observarse estigmas de sangrado reciente.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H. Pylori: pendiente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Diagnóstico: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HDA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Esofagitis péptica tipo B.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Duodenitis erosiva</a:t>
            </a:r>
          </a:p>
          <a:p>
            <a:pPr algn="just"/>
            <a:r>
              <a:rPr lang="es-ES" dirty="0" smtClean="0">
                <a:solidFill>
                  <a:srgbClr val="FFFFFF"/>
                </a:solidFill>
              </a:rPr>
              <a:t>Úlcera duodenal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sz="2400" dirty="0" smtClean="0">
                <a:solidFill>
                  <a:srgbClr val="FFFFFF"/>
                </a:solidFill>
              </a:rPr>
              <a:t>Tratamiento:</a:t>
            </a:r>
          </a:p>
          <a:p>
            <a:pPr algn="just"/>
            <a:r>
              <a:rPr lang="es-ES" dirty="0" err="1" smtClean="0">
                <a:solidFill>
                  <a:srgbClr val="FFFFFF"/>
                </a:solidFill>
              </a:rPr>
              <a:t>Fluidoterapia</a:t>
            </a:r>
            <a:r>
              <a:rPr lang="es-ES" dirty="0" smtClean="0">
                <a:solidFill>
                  <a:srgbClr val="FFFFFF"/>
                </a:solidFill>
              </a:rPr>
              <a:t>, dieta absoluta, 2CH, </a:t>
            </a:r>
            <a:r>
              <a:rPr lang="es-ES" dirty="0" err="1" smtClean="0">
                <a:solidFill>
                  <a:srgbClr val="FFFFFF"/>
                </a:solidFill>
              </a:rPr>
              <a:t>enoxaparina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bisoprolol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omeprazol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849342"/>
      </p:ext>
    </p:extLst>
  </p:cSld>
  <p:clrMapOvr>
    <a:masterClrMapping/>
  </p:clrMapOvr>
</p:sld>
</file>

<file path=ppt/theme/theme1.xml><?xml version="1.0" encoding="utf-8"?>
<a:theme xmlns:a="http://schemas.openxmlformats.org/drawingml/2006/main" name="Ciel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44</TotalTime>
  <Words>602</Words>
  <Application>Microsoft Macintosh PowerPoint</Application>
  <PresentationFormat>Presentación en pantalla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Cielo</vt:lpstr>
      <vt:lpstr>CASO CLÍNICO  Unidad Aparato Digestivo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 Unidad Aparato Digestivo</dc:title>
  <dc:creator>Ana Martínez</dc:creator>
  <cp:lastModifiedBy>Ana Martínez</cp:lastModifiedBy>
  <cp:revision>7</cp:revision>
  <dcterms:created xsi:type="dcterms:W3CDTF">2019-06-12T17:19:52Z</dcterms:created>
  <dcterms:modified xsi:type="dcterms:W3CDTF">2019-06-12T18:06:31Z</dcterms:modified>
</cp:coreProperties>
</file>