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8A1EC-71F0-4938-8507-9823F0689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BF6E6A-B262-46C6-BA42-29B84888F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AF40D2-D25C-45C7-A7FB-FA8B0B58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02C9F1-BF1A-4478-BBB1-33C41C33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4D3D40-D675-46B1-86C6-8B294F4D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49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0CA3C-3874-4546-942A-B5AD465A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80275B-F0EC-4F6F-8CBA-E3919E249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659033-8496-426C-878A-B3B8A043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4EDE57-0AD8-4B96-B18F-07C277C79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04C771-7AA1-4D7F-9119-ED6D05F7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8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D69C3B-122A-4ABF-B937-D391AE6F2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8F54FE-F195-4EE6-ACB5-DF8BCA98D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B077E3-1C27-4589-9F71-FEDFD614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294470-3B50-4DE4-A761-A1B28768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2B804E-F27C-4C93-BEDA-660DAC92A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38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77B05-904F-4597-9C8B-16B817CB9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3E7361-8E24-401E-9A27-CDBADA5DD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AA041A-4879-4B5E-9703-8DEBDE0E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483A86-5A41-4CD4-B31B-BEB4EEE2A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70D154-6E36-4203-B057-74A2EDDA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36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4FCCF-3ABF-4A73-8699-1AB20020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75F225-2574-4F70-A201-9D3604788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6C674E-0B5B-4BE4-9AB1-02D4741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89F1CA-0DC6-40F1-8B83-C43CF586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81CBE4-90DE-4CE8-9BDE-8CBEF8A5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07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62456-5AD7-4937-B7C0-0F6B03F21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94451E-1F8C-44B0-A0E3-1B9FA76A0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B2AE3A-72D7-47B7-92D1-324A2749E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38D2A8-3348-4994-9917-79F392FA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308B24-6452-4EE7-9955-5AC4EE14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3D37BA-33C8-4ABB-BDDF-F03828AC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97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65BF6-B40D-4197-AAE8-7D4C7FDEF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F95911-0D7E-4D32-84DF-CF5C5E44D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EBD8C1-7FE8-45BC-8D9E-76DF747D9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37FAF1-A0D7-4F60-A93E-E0F27125D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952891-1B6A-44DC-8848-274DC927C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5FBF1C-9671-4D94-9DB3-8E75E26F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FDA3B8-98BC-48ED-86B0-8E2E9A5A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0E12B48-7D7E-42A5-A8A3-21964478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96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8962D-FE9A-430B-A067-5848CAE22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95B7A85-1F34-45B8-8EB9-39B40A98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44F884-A0BA-4DC3-8553-7FCE82117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A80AEE-A213-465F-A352-1BDB00AF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9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FA0662-2FF7-4F00-9DCA-24A70811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66C475-2B67-41D3-8A82-51EC7F15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EE7E5C-74AE-45AB-9633-9338BD80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8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703D0-4FEB-436F-A68A-6A3B5464C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16EA9-17FA-4CD9-96E8-46E115C3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D76127-C705-4557-8A72-CA03A5CC4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8D0FFA-BA7E-4B1B-A01A-909583D1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677D9E-8FB3-421C-936C-809D578C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318278-AEAF-4AA5-8BDC-6B082636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5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A64C8-DBC1-4076-884F-E8AC0251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E510B0-CFB1-4785-B9E7-895A1699A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36EBE8-967B-4B2E-9258-2190CD77D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9A1D59-039B-48D2-89B0-70F0D9975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712335-C9BD-4B40-B17A-F47296AF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54D32E-8DA4-4F0D-8E68-CCB05F2F6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36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0DDFAA-7EEE-443B-8AF1-4781CAA44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C8AFCC-A401-46E1-BF78-9C2AFA358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76D80-2A09-45DB-8066-628726611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46CA-94A9-4670-A3EE-4123FF71AC6A}" type="datetimeFigureOut">
              <a:rPr lang="es-ES" smtClean="0"/>
              <a:t>02/05/2019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87CFC-EAE9-4907-A1DF-93834F4B5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0F973-52F1-4A45-99E6-58A80D2A1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98061-997A-4F4A-B179-03271A1069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8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572CE-0093-4B7D-B5A6-04C748E84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0066"/>
            <a:ext cx="9144000" cy="1058311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>
                <a:solidFill>
                  <a:schemeClr val="accent1"/>
                </a:solidFill>
              </a:rPr>
              <a:t>Talleres integrados III: Diagnóstico a primera vista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0FA666-FDC0-4943-A42C-16FF85942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/>
              <a:t>Manuel Dieter Warnken Miralles    1858</a:t>
            </a:r>
          </a:p>
          <a:p>
            <a:pPr algn="r"/>
            <a:r>
              <a:rPr lang="es-ES" sz="2800" dirty="0"/>
              <a:t>Hospital Universitario de Elche</a:t>
            </a:r>
          </a:p>
          <a:p>
            <a:pPr algn="r"/>
            <a:r>
              <a:rPr lang="es-ES" sz="2800" dirty="0"/>
              <a:t>Aprobado por Mar Masiá</a:t>
            </a:r>
          </a:p>
        </p:txBody>
      </p:sp>
    </p:spTree>
    <p:extLst>
      <p:ext uri="{BB962C8B-B14F-4D97-AF65-F5344CB8AC3E}">
        <p14:creationId xmlns:p14="http://schemas.microsoft.com/office/powerpoint/2010/main" val="402703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0D993D-4DB0-484B-84A3-B5431F4A3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10515600" cy="5607120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Hombre de 66 años es traído a Urgencias por desorientación de 12 horas de evolución. Refiere que tiene un comportamiento extraño, incontinencia urinaria y vómitos. Fiebre </a:t>
            </a:r>
            <a:r>
              <a:rPr lang="es-ES" dirty="0" err="1"/>
              <a:t>termometrada</a:t>
            </a:r>
            <a:r>
              <a:rPr lang="es-ES" dirty="0"/>
              <a:t> de 38,1.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Antecedentes personales:</a:t>
            </a:r>
          </a:p>
          <a:p>
            <a:pPr lvl="1" algn="just"/>
            <a:r>
              <a:rPr lang="es-ES" dirty="0"/>
              <a:t>VIH desde hace 30 años, sin TAR por criterios de no </a:t>
            </a:r>
            <a:r>
              <a:rPr lang="es-ES" dirty="0" err="1"/>
              <a:t>progresor</a:t>
            </a:r>
            <a:r>
              <a:rPr lang="es-ES" dirty="0"/>
              <a:t>. Había ingresado en julio-2018 por diarrea aguda, con carga viral de 98.000 copias/ml y CD4=180 </a:t>
            </a:r>
            <a:r>
              <a:rPr lang="es-ES" dirty="0" err="1"/>
              <a:t>cel</a:t>
            </a:r>
            <a:r>
              <a:rPr lang="es-ES" dirty="0"/>
              <a:t>/</a:t>
            </a:r>
            <a:r>
              <a:rPr lang="es-ES" dirty="0" err="1"/>
              <a:t>uL</a:t>
            </a:r>
            <a:r>
              <a:rPr lang="es-ES" dirty="0"/>
              <a:t>.</a:t>
            </a:r>
          </a:p>
          <a:p>
            <a:pPr lvl="1" algn="just"/>
            <a:r>
              <a:rPr lang="es-ES" dirty="0"/>
              <a:t>Hábitos tóxicos: fumador de 2 cigarrillos/día. Ex-consumidor de cocaína, heroína y cannabis.</a:t>
            </a:r>
          </a:p>
          <a:p>
            <a:pPr lvl="1" algn="just"/>
            <a:r>
              <a:rPr lang="es-ES" dirty="0"/>
              <a:t>AIT en 2013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Exploración física sin hallazgos patológicos.</a:t>
            </a:r>
          </a:p>
        </p:txBody>
      </p:sp>
    </p:spTree>
    <p:extLst>
      <p:ext uri="{BB962C8B-B14F-4D97-AF65-F5344CB8AC3E}">
        <p14:creationId xmlns:p14="http://schemas.microsoft.com/office/powerpoint/2010/main" val="141173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EA0D38-C155-47A8-AEB5-59E0AE356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870"/>
            <a:ext cx="10515600" cy="5448093"/>
          </a:xfrm>
        </p:spPr>
        <p:txBody>
          <a:bodyPr>
            <a:normAutofit lnSpcReduction="10000"/>
          </a:bodyPr>
          <a:lstStyle/>
          <a:p>
            <a:r>
              <a:rPr lang="es-ES" dirty="0"/>
              <a:t>Pruebas complementarias:</a:t>
            </a:r>
          </a:p>
          <a:p>
            <a:pPr lvl="1"/>
            <a:r>
              <a:rPr lang="es-ES" dirty="0">
                <a:solidFill>
                  <a:schemeClr val="accent1"/>
                </a:solidFill>
              </a:rPr>
              <a:t>Analítica:</a:t>
            </a:r>
            <a:r>
              <a:rPr lang="es-ES" dirty="0"/>
              <a:t> destacan PCR 4,1mg/L; Hb 10,5 g/dl; leucocitos 6060/</a:t>
            </a:r>
            <a:r>
              <a:rPr lang="es-ES" dirty="0" err="1"/>
              <a:t>microL</a:t>
            </a:r>
            <a:r>
              <a:rPr lang="es-ES" dirty="0"/>
              <a:t> (3950 neutrófilos, 1610 linfocitos)</a:t>
            </a:r>
          </a:p>
          <a:p>
            <a:pPr lvl="1"/>
            <a:r>
              <a:rPr lang="es-ES" dirty="0">
                <a:solidFill>
                  <a:schemeClr val="accent1"/>
                </a:solidFill>
              </a:rPr>
              <a:t>Detección rápida de Gripe:</a:t>
            </a:r>
            <a:r>
              <a:rPr lang="es-ES" dirty="0"/>
              <a:t> negativa</a:t>
            </a:r>
          </a:p>
          <a:p>
            <a:pPr lvl="1"/>
            <a:r>
              <a:rPr lang="es-ES" dirty="0">
                <a:solidFill>
                  <a:schemeClr val="accent1"/>
                </a:solidFill>
              </a:rPr>
              <a:t>ECG: </a:t>
            </a:r>
            <a:r>
              <a:rPr lang="es-ES" dirty="0"/>
              <a:t>sinusal a 75lpm, PR&lt;0,2s, QRS&lt;0,12s; no alteraciones de la repolarización.</a:t>
            </a:r>
          </a:p>
          <a:p>
            <a:pPr lvl="1"/>
            <a:r>
              <a:rPr lang="es-ES" dirty="0" err="1">
                <a:solidFill>
                  <a:schemeClr val="accent1"/>
                </a:solidFill>
              </a:rPr>
              <a:t>Rx</a:t>
            </a:r>
            <a:r>
              <a:rPr lang="es-ES" dirty="0">
                <a:solidFill>
                  <a:schemeClr val="accent1"/>
                </a:solidFill>
              </a:rPr>
              <a:t> tórax: </a:t>
            </a:r>
            <a:r>
              <a:rPr lang="es-ES" dirty="0"/>
              <a:t>no se aprecian ni cardiomegalia ni infiltrados pulmonares.</a:t>
            </a:r>
          </a:p>
          <a:p>
            <a:pPr lvl="1"/>
            <a:r>
              <a:rPr lang="es-ES" dirty="0">
                <a:solidFill>
                  <a:schemeClr val="accent1"/>
                </a:solidFill>
              </a:rPr>
              <a:t>Hemocultivos: </a:t>
            </a:r>
            <a:r>
              <a:rPr lang="es-ES" dirty="0"/>
              <a:t>negativos</a:t>
            </a:r>
          </a:p>
          <a:p>
            <a:pPr lvl="1"/>
            <a:r>
              <a:rPr lang="es-ES" dirty="0">
                <a:solidFill>
                  <a:schemeClr val="accent1"/>
                </a:solidFill>
              </a:rPr>
              <a:t>LCR (punción lumbar)</a:t>
            </a:r>
          </a:p>
          <a:p>
            <a:pPr lvl="2"/>
            <a:r>
              <a:rPr lang="es-ES" dirty="0"/>
              <a:t>Recuento de hematíes 970/</a:t>
            </a:r>
            <a:r>
              <a:rPr lang="es-ES" dirty="0" err="1"/>
              <a:t>microL</a:t>
            </a:r>
            <a:endParaRPr lang="es-ES" dirty="0"/>
          </a:p>
          <a:p>
            <a:pPr lvl="2"/>
            <a:r>
              <a:rPr lang="es-ES" dirty="0"/>
              <a:t>Leucocitos 0/</a:t>
            </a:r>
            <a:r>
              <a:rPr lang="es-ES" dirty="0" err="1"/>
              <a:t>microL</a:t>
            </a:r>
            <a:endParaRPr lang="es-ES" dirty="0"/>
          </a:p>
          <a:p>
            <a:pPr lvl="2"/>
            <a:r>
              <a:rPr lang="es-ES" dirty="0"/>
              <a:t>Glucosa 53mg/dl</a:t>
            </a:r>
          </a:p>
          <a:p>
            <a:pPr lvl="2"/>
            <a:r>
              <a:rPr lang="es-ES" dirty="0"/>
              <a:t>Proteínas 294 mg/dl</a:t>
            </a:r>
          </a:p>
          <a:p>
            <a:pPr lvl="2"/>
            <a:r>
              <a:rPr lang="es-ES" dirty="0"/>
              <a:t>Cultivo: negativo</a:t>
            </a:r>
          </a:p>
          <a:p>
            <a:pPr lvl="1"/>
            <a:r>
              <a:rPr lang="es-ES" dirty="0">
                <a:solidFill>
                  <a:schemeClr val="accent1"/>
                </a:solidFill>
              </a:rPr>
              <a:t>TC y RMN </a:t>
            </a:r>
            <a:r>
              <a:rPr lang="es-ES" dirty="0"/>
              <a:t>(se muestra RMN craneal)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093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9B8B2D63-E44C-41B4-BB4C-844D1284E9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2" b="17110"/>
          <a:stretch/>
        </p:blipFill>
        <p:spPr>
          <a:xfrm>
            <a:off x="1320060" y="1294228"/>
            <a:ext cx="4670214" cy="3967089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Marcador de contenido 8">
            <a:extLst>
              <a:ext uri="{FF2B5EF4-FFF2-40B4-BE49-F238E27FC236}">
                <a16:creationId xmlns:a16="http://schemas.microsoft.com/office/drawing/2014/main" id="{E76F2DAF-38AB-4286-BD7B-E58F9DA994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2" r="4461" b="17110"/>
          <a:stretch/>
        </p:blipFill>
        <p:spPr>
          <a:xfrm>
            <a:off x="6410066" y="1294227"/>
            <a:ext cx="4461874" cy="396709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 flipH="1">
            <a:off x="8632371" y="881350"/>
            <a:ext cx="1617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/>
              <a:t>Flair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67708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8EA99-212F-459B-8799-F9A536F1C8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s-ES" sz="5400" b="1" dirty="0">
                <a:solidFill>
                  <a:schemeClr val="bg1"/>
                </a:solidFill>
              </a:rPr>
              <a:t>Resolución</a:t>
            </a:r>
            <a:r>
              <a:rPr lang="es-ES" sz="5400" b="1" dirty="0"/>
              <a:t> </a:t>
            </a:r>
            <a:r>
              <a:rPr lang="es-ES" sz="5400" b="1" dirty="0">
                <a:solidFill>
                  <a:schemeClr val="bg1"/>
                </a:solidFill>
              </a:rPr>
              <a:t>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5D776C-99F0-481F-88FD-3595FE267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RMN: importante alteración de la sustancia blanca </a:t>
            </a:r>
            <a:r>
              <a:rPr lang="es-ES" dirty="0" err="1"/>
              <a:t>temporo</a:t>
            </a:r>
            <a:r>
              <a:rPr lang="es-ES" dirty="0"/>
              <a:t>-occipital bilateral, siendo más extensa en el lado derecho (hipointensas en T1 e hiperintensas en T2 y FLAIR). También se aprecia alteración de la señal hipotalámica izquierda, lesiones parcheadas frontoparietales bilaterales con efecto masa y borramiento de surcos.</a:t>
            </a:r>
          </a:p>
          <a:p>
            <a:pPr marL="228600" lvl="2" algn="just">
              <a:spcBef>
                <a:spcPts val="1000"/>
              </a:spcBef>
            </a:pPr>
            <a:r>
              <a:rPr lang="es-ES" sz="2800" dirty="0"/>
              <a:t>Pendiente resultado de virus JC en LCR</a:t>
            </a:r>
          </a:p>
          <a:p>
            <a:endParaRPr lang="es-ES" dirty="0"/>
          </a:p>
          <a:p>
            <a:r>
              <a:rPr lang="es-ES" dirty="0"/>
              <a:t>Diagnóstico: </a:t>
            </a:r>
            <a:r>
              <a:rPr lang="es-ES" b="1" dirty="0" err="1">
                <a:solidFill>
                  <a:schemeClr val="accent1"/>
                </a:solidFill>
              </a:rPr>
              <a:t>leucoencefalopatía</a:t>
            </a:r>
            <a:r>
              <a:rPr lang="es-ES" b="1" dirty="0">
                <a:solidFill>
                  <a:schemeClr val="accent1"/>
                </a:solidFill>
              </a:rPr>
              <a:t> multifocal progresiva</a:t>
            </a:r>
          </a:p>
        </p:txBody>
      </p:sp>
    </p:spTree>
    <p:extLst>
      <p:ext uri="{BB962C8B-B14F-4D97-AF65-F5344CB8AC3E}">
        <p14:creationId xmlns:p14="http://schemas.microsoft.com/office/powerpoint/2010/main" val="1254211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292</Words>
  <Application>Microsoft Office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Talleres integrados III: Diagnóstico a primera vista</vt:lpstr>
      <vt:lpstr>Presentación de PowerPoint</vt:lpstr>
      <vt:lpstr>Presentación de PowerPoint</vt:lpstr>
      <vt:lpstr>Presentación de PowerPoint</vt:lpstr>
      <vt:lpstr>Resolución del caso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Dieter Warnken Miralles</dc:creator>
  <cp:lastModifiedBy>Manuel Dieter Warnken Miralles</cp:lastModifiedBy>
  <cp:revision>11</cp:revision>
  <dcterms:created xsi:type="dcterms:W3CDTF">2019-04-05T15:46:50Z</dcterms:created>
  <dcterms:modified xsi:type="dcterms:W3CDTF">2019-05-02T20:46:41Z</dcterms:modified>
</cp:coreProperties>
</file>