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61" r:id="rId4"/>
    <p:sldId id="258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715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144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513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841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900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520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072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560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894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298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64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52898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6524" y="395110"/>
            <a:ext cx="10993549" cy="1475013"/>
          </a:xfrm>
        </p:spPr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Talleres integrados iii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6524" y="4267095"/>
            <a:ext cx="10993546" cy="955983"/>
          </a:xfrm>
        </p:spPr>
        <p:txBody>
          <a:bodyPr>
            <a:normAutofit fontScale="70000" lnSpcReduction="20000"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Sofía Fernández Méndez (expediente 1229). Grupo 1-2.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 universitario san juan de </a:t>
            </a:r>
            <a:r>
              <a:rPr 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alicante</a:t>
            </a:r>
          </a:p>
          <a:p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APROBADO POR DR. GUTIÉRREZ Y DR. </a:t>
            </a:r>
            <a:r>
              <a:rPr lang="es-ES" sz="20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JOVER</a:t>
            </a:r>
            <a:endParaRPr lang="es-E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6524" y="1132617"/>
            <a:ext cx="10993549" cy="14750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Diagnóstico por imagen. neumología.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C:\Users\Usuario\Desktop\depositphotos_106169492-stock-photo-vintage-illustration-human-lu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8462" y="679268"/>
            <a:ext cx="1856355" cy="2220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13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Caso clínico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5894" y="2087463"/>
            <a:ext cx="110296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Varón de 78 años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acude a urgencias por hemoptisis, fiebre no </a:t>
            </a:r>
            <a:r>
              <a:rPr lang="es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termometrada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MEG.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RAM conocidas. HTA. No DLP. No DM. </a:t>
            </a:r>
            <a:r>
              <a:rPr lang="es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Exfumador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100 años/paquete de consumo acumulado.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AP: EPOC tipo bronquitis crónica muy grave con múltiples ingresos por exacerbación. En seguimiento en consultas externas de Neumología por insuficiencia respiratoria crónica en tratamiento con oxigeno domiciliario 24h a 3Lpm desde 2012. En 2019 ingreso prolongado por bronconeumonía. Cardiopatía isquémica crónica grave. IAM hace 18 años. FA crónica tratada con anticoagulantes.  ACV isquémico (agosto 2018).  Estenosis uretral con </a:t>
            </a:r>
            <a:r>
              <a:rPr lang="es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uretrostomía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perineal con </a:t>
            </a:r>
            <a:r>
              <a:rPr lang="es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ITUs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repetición. Claudicación intermitente. Enfermedad </a:t>
            </a:r>
            <a:r>
              <a:rPr lang="es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diverticular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colon. Hiperuricemia. Hernia inguinal.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5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1" indent="-285750"/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75894" y="1956834"/>
            <a:ext cx="110296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IQX: RTU prostática. </a:t>
            </a: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Ureotrostomía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perineal (2001)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Situación basal: independiente para ABVD limitado por su insuficiencia respiratoria crónica. Disnea basal II-III (escala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mMRC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Tratamiento: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furosemida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acenocumarol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bromazepam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diazepam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amitriptilina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budesonida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fentanilo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fosfomicina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tamsulosina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metamizol</a:t>
            </a:r>
            <a:r>
              <a:rPr lang="es-ES_tradn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bromuro de </a:t>
            </a:r>
            <a:r>
              <a:rPr lang="es-ES_tradnl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ipratropio-salbutamol</a:t>
            </a:r>
            <a:endParaRPr lang="es-ES_tradnl" sz="2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Exploración física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Sat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94% con oxígeno TA 119/81mmHg FC 109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lpm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Tª 37.3ºC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Consciente, orientado,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normocoloreado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normohidratado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REG.</a:t>
            </a:r>
          </a:p>
          <a:p>
            <a:pPr marL="742950" lvl="1" indent="-285750">
              <a:buFontTx/>
              <a:buChar char="-"/>
            </a:pP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Eupneico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AC rítmico, sin soplos. AP murmullo vesicular conservado.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Roncus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difusos en ambos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hemitórax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Abdomen blando,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depresible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no se palpan masas ni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megalias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MMII sin edemas ni signos de TVP.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focalidad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neurológica ni rigidez de nuca. Glasgow 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1703" y="1175656"/>
            <a:ext cx="2651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CLÍNICO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exploración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1074" y="2063932"/>
            <a:ext cx="110714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Exploraciones complementarias:</a:t>
            </a:r>
            <a:endParaRPr lang="es-ES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Analítica sanguínea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Neutrofilia</a:t>
            </a:r>
            <a:r>
              <a:rPr lang="es-E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(71.8%), </a:t>
            </a:r>
            <a:r>
              <a:rPr lang="es-E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Linfocitopenia</a:t>
            </a:r>
            <a:r>
              <a:rPr lang="es-E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(1.15x10^9), Hematíes 3.7x10^12, Hemoglobina 11.6g/</a:t>
            </a:r>
            <a:r>
              <a:rPr lang="es-E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Hematocrito 34.2%, Tiempo de Protrombina 38seg, </a:t>
            </a:r>
            <a:r>
              <a:rPr lang="es-E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  <a:r>
              <a:rPr lang="es-E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Quick 21%, INR 3.3, APTT 40.8 </a:t>
            </a:r>
            <a:r>
              <a:rPr lang="es-E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</a:t>
            </a:r>
            <a:r>
              <a:rPr lang="es-E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hiperglucemia (127 mg/</a:t>
            </a:r>
            <a:r>
              <a:rPr lang="es-E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hipopotasemia</a:t>
            </a:r>
            <a:r>
              <a:rPr lang="es-E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(3.30mmol/L), PCR elevada (25mg/</a:t>
            </a:r>
            <a:r>
              <a:rPr lang="es-E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es-ES_tradn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es-ES_trad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tórax. </a:t>
            </a:r>
            <a:r>
              <a:rPr lang="es-ES_trad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Técnica deficiente. Condensación alveolar </a:t>
            </a:r>
          </a:p>
          <a:p>
            <a:pPr marL="742950" lvl="1" indent="-285750"/>
            <a:r>
              <a:rPr lang="es-ES_trad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en LSD que delimita cisura.</a:t>
            </a:r>
          </a:p>
          <a:p>
            <a:pPr marL="742950" lvl="1" indent="-285750">
              <a:buFontTx/>
              <a:buChar char="-"/>
            </a:pPr>
            <a:r>
              <a:rPr lang="es-ES_tradn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Hemocultivo</a:t>
            </a:r>
            <a:r>
              <a:rPr lang="es-ES_trad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Negativo.</a:t>
            </a:r>
          </a:p>
          <a:p>
            <a:pPr marL="742950" lvl="1" indent="-285750">
              <a:buFontTx/>
              <a:buChar char="-"/>
            </a:pPr>
            <a:r>
              <a:rPr lang="es-ES_tradn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Antigenuria</a:t>
            </a:r>
            <a:r>
              <a:rPr lang="es-ES_trad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s-ES_tradn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Legionella</a:t>
            </a:r>
            <a:r>
              <a:rPr lang="es-ES_trad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y Neumococo.</a:t>
            </a:r>
          </a:p>
          <a:p>
            <a:pPr marL="742950" lvl="1" indent="-285750"/>
            <a:r>
              <a:rPr lang="es-ES_trad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s-ES_trad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Negativo.</a:t>
            </a:r>
          </a:p>
          <a:p>
            <a:pPr marL="742950" lvl="1" indent="-285750">
              <a:buFontTx/>
              <a:buChar char="-"/>
            </a:pPr>
            <a:r>
              <a:rPr lang="es-ES_trad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ECG.</a:t>
            </a:r>
            <a:r>
              <a:rPr lang="es-ES_trad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FA 90 </a:t>
            </a:r>
            <a:r>
              <a:rPr lang="es-ES_trad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lpm</a:t>
            </a:r>
            <a:endParaRPr lang="es-ES_trad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s-ES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3493" t="19643" r="23397" b="6250"/>
          <a:stretch>
            <a:fillRect/>
          </a:stretch>
        </p:blipFill>
        <p:spPr bwMode="auto">
          <a:xfrm>
            <a:off x="8117900" y="3762102"/>
            <a:ext cx="3629963" cy="28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1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exploración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0263" y="1776550"/>
            <a:ext cx="1107140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/>
            <a:endParaRPr lang="es-ES_trad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/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s-ES_tradn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Broncoscopia</a:t>
            </a:r>
            <a:r>
              <a:rPr lang="es-ES_tradn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observa tumoración de coloración verdosa en </a:t>
            </a:r>
            <a:r>
              <a:rPr lang="es-ES_tradn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arbol</a:t>
            </a:r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bronquial derecho con una superficie rugosa y otra lisa. A su alrededor supuran secreciones purulentas, que se aspiran. Resto del </a:t>
            </a:r>
            <a:r>
              <a:rPr lang="es-ES_tradn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arbol</a:t>
            </a:r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mucosa rosácea, con aumento de relieves longitudinales y orificios glandulares. </a:t>
            </a:r>
            <a:endParaRPr lang="es-ES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/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procede a la extracción del cuerpo extraño y a su biopsia. </a:t>
            </a:r>
          </a:p>
          <a:p>
            <a:pPr marL="742950" lvl="1" indent="-285750"/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remiten muestras a </a:t>
            </a:r>
            <a:r>
              <a:rPr lang="es-ES_tradn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microbiogía</a:t>
            </a:r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anatomía patológica.</a:t>
            </a:r>
          </a:p>
          <a:p>
            <a:pPr marL="742950" lvl="1" indent="-285750">
              <a:buFontTx/>
              <a:buChar char="-"/>
            </a:pPr>
            <a:r>
              <a:rPr lang="es-ES_tradn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Cultivo de BAS y CTT. </a:t>
            </a:r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Negativos.</a:t>
            </a:r>
          </a:p>
          <a:p>
            <a:pPr marL="742950" lvl="1" indent="-285750">
              <a:buFontTx/>
              <a:buChar char="-"/>
            </a:pPr>
            <a:r>
              <a:rPr lang="es-ES_tradn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Tinción de </a:t>
            </a:r>
            <a:r>
              <a:rPr lang="es-ES_tradnl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Ziehl-Neelsen</a:t>
            </a:r>
            <a:r>
              <a:rPr lang="es-ES_tradn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Negativo.</a:t>
            </a:r>
            <a:endParaRPr lang="es-ES_tradnl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s-ES_tradnl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/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resultado de la </a:t>
            </a:r>
            <a:r>
              <a:rPr lang="es-ES_tradn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biopsia</a:t>
            </a:r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revela cuatro fragmentos</a:t>
            </a:r>
          </a:p>
          <a:p>
            <a:pPr marL="742950" lvl="1" indent="-285750"/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 en conjunto miden 0,4x0,3x0,1 cm. El diagnóstico</a:t>
            </a:r>
          </a:p>
          <a:p>
            <a:pPr marL="742950" lvl="1" indent="-285750"/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histopatológico es de detritus con restos inflamatorios. </a:t>
            </a:r>
          </a:p>
          <a:p>
            <a:pPr marL="742950" lvl="1" indent="-285750"/>
            <a:r>
              <a:rPr lang="es-ES_trad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cuerpo extraño se identifica como guisante.</a:t>
            </a:r>
          </a:p>
          <a:p>
            <a:pPr marL="742950" lvl="1" indent="-285750"/>
            <a:endParaRPr lang="es-ES_trad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/>
            <a:endParaRPr lang="es-ES_trad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/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4" name="AutoShape 2" descr="https://scontent-dfw5-1.cdninstagram.com/vp/14b92aeb5ba0f069369915ce912071ec/5D6C7536/t51.2885-15/e15/s480x480/11374774_1454240841553631_1098151093_n.jpg?_nc_ht=scontent-dfw5-1.cdninstagram.com&amp;ig_cache_key=NTUyMDY0MTA5ODM3MjAzNjk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8333" t="33929" r="62953" b="12321"/>
          <a:stretch>
            <a:fillRect/>
          </a:stretch>
        </p:blipFill>
        <p:spPr bwMode="auto">
          <a:xfrm>
            <a:off x="8228384" y="3474720"/>
            <a:ext cx="3214678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1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Resolución del caso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9009" y="2380185"/>
            <a:ext cx="10547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DIAGNÓSTICO: </a:t>
            </a: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NEUMONÍA LÓBULO SUPERIOR DERECHO 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E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CUERPO EXTRAÑO (GUISANTE) EN BRONQUIO LOBAR SUPERIOR DERECHO</a:t>
            </a:r>
          </a:p>
          <a:p>
            <a:endParaRPr lang="es-ES_tradnl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Tras la extracción del cuerpo extraño se instaura tratamiento antibiótico con </a:t>
            </a:r>
            <a:r>
              <a:rPr lang="es-E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amoxicilina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/ácido </a:t>
            </a:r>
            <a:r>
              <a:rPr lang="es-E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clavulánico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respuesta favorable. Se solicita TAC de manera ambulatoria para valorar posibles lesiones residuales y se da el alta.</a:t>
            </a:r>
          </a:p>
          <a:p>
            <a:endParaRPr lang="es-E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4" name="AutoShape 2" descr="https://lh4.googleusercontent.com/KYWYFAPyKUseKx2UG9t9adRAJ4uv7c3xIoAvX_aghajBierA1jxbXzFOJYgQbuipMujhUycajPNHt6UVk2am6DLiotYrVZ_EieFPEAKNKF6oz23TUG2Zt_woshHgRHhJXKmfoy-Wb65E5kEmA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43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Personalizado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9F5FCF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33657</TotalTime>
  <Words>526</Words>
  <Application>Microsoft Office PowerPoint</Application>
  <PresentationFormat>Personalizado</PresentationFormat>
  <Paragraphs>47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Dividendo</vt:lpstr>
      <vt:lpstr>Talleres integrados iii</vt:lpstr>
      <vt:lpstr>Caso clínico</vt:lpstr>
      <vt:lpstr> </vt:lpstr>
      <vt:lpstr>exploración</vt:lpstr>
      <vt:lpstr>exploración</vt:lpstr>
      <vt:lpstr>Resolución del caso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</dc:title>
  <dc:creator>María Mataix Manero</dc:creator>
  <cp:lastModifiedBy>Usuario</cp:lastModifiedBy>
  <cp:revision>127</cp:revision>
  <dcterms:created xsi:type="dcterms:W3CDTF">2018-03-26T12:07:43Z</dcterms:created>
  <dcterms:modified xsi:type="dcterms:W3CDTF">2019-05-20T12:03:21Z</dcterms:modified>
</cp:coreProperties>
</file>