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84292"/>
  </p:normalViewPr>
  <p:slideViewPr>
    <p:cSldViewPr snapToGrid="0" snapToObjects="1">
      <p:cViewPr varScale="1">
        <p:scale>
          <a:sx n="61" d="100"/>
          <a:sy n="61" d="100"/>
        </p:scale>
        <p:origin x="22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03F5-B639-744A-B21F-6E2F68A7B995}" type="datetimeFigureOut">
              <a:rPr lang="es-ES_tradnl" smtClean="0"/>
              <a:t>3/5/19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D81A0-8071-CF49-9122-A6310CA0C5A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505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D81A0-8071-CF49-9122-A6310CA0C5A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86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D81A0-8071-CF49-9122-A6310CA0C5A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28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D81A0-8071-CF49-9122-A6310CA0C5A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66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7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7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04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5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C0B9E-1C4A-604D-A8B9-32BA2F9BB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DIAGNÓSTICO A PRIMERA 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551CD-A3C9-754D-9A8A-2F6D8C847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144905"/>
            <a:ext cx="8991599" cy="2228185"/>
          </a:xfrm>
        </p:spPr>
        <p:txBody>
          <a:bodyPr>
            <a:normAutofit/>
          </a:bodyPr>
          <a:lstStyle/>
          <a:p>
            <a:pPr algn="l"/>
            <a:r>
              <a:rPr lang="es-ES" sz="1600" dirty="0"/>
              <a:t>Soledad Bernabeu Mira</a:t>
            </a:r>
            <a:br>
              <a:rPr lang="es-ES" sz="1600" dirty="0"/>
            </a:br>
            <a:r>
              <a:rPr lang="es-ES" sz="1600" dirty="0"/>
              <a:t>Curso 2018-2019</a:t>
            </a:r>
            <a:br>
              <a:rPr lang="es-ES" sz="1600" dirty="0"/>
            </a:br>
            <a:r>
              <a:rPr lang="es-ES" sz="1600" dirty="0"/>
              <a:t>Hospital General Universitario de Elda</a:t>
            </a:r>
          </a:p>
          <a:p>
            <a:pPr algn="l"/>
            <a:endParaRPr lang="es-ES" sz="1600" dirty="0"/>
          </a:p>
          <a:p>
            <a:pPr algn="l"/>
            <a:r>
              <a:rPr lang="es-ES" sz="1600" dirty="0"/>
              <a:t>Aprobado por el </a:t>
            </a:r>
            <a:r>
              <a:rPr lang="es-ES" sz="1600" dirty="0" err="1"/>
              <a:t>dr.</a:t>
            </a:r>
            <a:r>
              <a:rPr lang="es-ES" sz="1600" dirty="0"/>
              <a:t> Vicente Medrano Martínez</a:t>
            </a:r>
            <a:endParaRPr lang="es-ES" sz="1600" dirty="0"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D42332-ABBF-C442-9008-C191A4AF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0" y="5384800"/>
            <a:ext cx="4483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08610-3271-564D-A56E-6D591B42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389" y="326337"/>
            <a:ext cx="7729728" cy="1188720"/>
          </a:xfrm>
        </p:spPr>
        <p:txBody>
          <a:bodyPr/>
          <a:lstStyle/>
          <a:p>
            <a:r>
              <a:rPr lang="es-ES_tradnl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212F78-5FCE-4D45-BAA5-0FC8B338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07" y="1670330"/>
            <a:ext cx="11829691" cy="57311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100" dirty="0"/>
              <a:t>Hombre de 70 años de edad que ingresa en Neurología procedente de urgencias por presentar el día 1, tras paseo vespertino, alteración conductual y dificultades en el procesamiento </a:t>
            </a:r>
            <a:r>
              <a:rPr lang="es-ES" sz="2100" dirty="0" err="1"/>
              <a:t>visuoespacial</a:t>
            </a:r>
            <a:r>
              <a:rPr lang="es-ES" sz="2100" dirty="0"/>
              <a:t> (entraba y salía de la habitación, abría armarios, no cogía la comida que tenía delante...). Asocia trastorno del lenguaje, con tendencia al mutismo, parafasias y comprensión alterada.</a:t>
            </a:r>
          </a:p>
          <a:p>
            <a:pPr marL="0" indent="0">
              <a:buNone/>
            </a:pPr>
            <a:r>
              <a:rPr lang="es-ES" sz="2100" b="1" dirty="0"/>
              <a:t>ANTECEDENTES PERSONALES:</a:t>
            </a:r>
          </a:p>
          <a:p>
            <a:pPr>
              <a:buFontTx/>
              <a:buChar char="-"/>
            </a:pPr>
            <a:r>
              <a:rPr lang="es-ES" sz="2100" dirty="0"/>
              <a:t>No </a:t>
            </a:r>
            <a:r>
              <a:rPr lang="es-ES" sz="2100" dirty="0" err="1"/>
              <a:t>RAMc</a:t>
            </a:r>
            <a:r>
              <a:rPr lang="es-ES" sz="2100" dirty="0"/>
              <a:t>.</a:t>
            </a:r>
            <a:br>
              <a:rPr lang="es-ES" sz="2100" dirty="0"/>
            </a:br>
            <a:r>
              <a:rPr lang="es-ES" sz="2100" dirty="0"/>
              <a:t>- DM tipo 2, HTA, Hipercolesterolemia Pura.</a:t>
            </a:r>
            <a:br>
              <a:rPr lang="es-ES" sz="2100" dirty="0"/>
            </a:br>
            <a:r>
              <a:rPr lang="es-ES" sz="2100" dirty="0"/>
              <a:t>- Hematoma parenquimatoso occipital derecho en 2013, con hemianopsia residual.</a:t>
            </a:r>
            <a:br>
              <a:rPr lang="es-ES" sz="2100" dirty="0"/>
            </a:br>
            <a:r>
              <a:rPr lang="es-ES" sz="2100" dirty="0"/>
              <a:t>- </a:t>
            </a:r>
            <a:r>
              <a:rPr lang="es-ES" sz="2100" dirty="0" err="1"/>
              <a:t>Lumbociatalgia</a:t>
            </a:r>
            <a:r>
              <a:rPr lang="es-ES" sz="2100" dirty="0"/>
              <a:t>.</a:t>
            </a:r>
            <a:br>
              <a:rPr lang="es-ES" sz="2100" dirty="0"/>
            </a:br>
            <a:r>
              <a:rPr lang="es-ES" sz="2100" dirty="0"/>
              <a:t>- </a:t>
            </a:r>
            <a:r>
              <a:rPr lang="es-ES" sz="2100" dirty="0" err="1"/>
              <a:t>Hipertrigliceridemia</a:t>
            </a:r>
            <a:r>
              <a:rPr lang="es-ES" sz="2100" dirty="0"/>
              <a:t>.</a:t>
            </a:r>
            <a:br>
              <a:rPr lang="es-ES" sz="2100" dirty="0"/>
            </a:br>
            <a:r>
              <a:rPr lang="es-ES" sz="2100" dirty="0"/>
              <a:t>- </a:t>
            </a:r>
            <a:r>
              <a:rPr lang="es-ES" sz="2100" dirty="0" err="1"/>
              <a:t>Ulcus</a:t>
            </a:r>
            <a:r>
              <a:rPr lang="es-ES" sz="2100" dirty="0"/>
              <a:t> péptico.</a:t>
            </a:r>
            <a:br>
              <a:rPr lang="es-ES" sz="2100" dirty="0"/>
            </a:br>
            <a:r>
              <a:rPr lang="es-ES" sz="2100" dirty="0"/>
              <a:t>- Situación basal: activa e independiente.</a:t>
            </a:r>
            <a:br>
              <a:rPr lang="es-ES" sz="2100" dirty="0"/>
            </a:br>
            <a:r>
              <a:rPr lang="es-ES" sz="2100" dirty="0" err="1"/>
              <a:t>Tto</a:t>
            </a:r>
            <a:r>
              <a:rPr lang="es-ES" sz="2100" dirty="0"/>
              <a:t> Habitual: </a:t>
            </a:r>
            <a:r>
              <a:rPr lang="es-ES" sz="2100" dirty="0" err="1"/>
              <a:t>enalapril</a:t>
            </a:r>
            <a:r>
              <a:rPr lang="es-ES" sz="2100" dirty="0"/>
              <a:t> 20 mg, </a:t>
            </a:r>
            <a:r>
              <a:rPr lang="es-ES" sz="2100" dirty="0" err="1"/>
              <a:t>metformina</a:t>
            </a:r>
            <a:r>
              <a:rPr lang="es-ES" sz="2100" dirty="0"/>
              <a:t> 850 mg, </a:t>
            </a:r>
            <a:r>
              <a:rPr lang="es-ES" sz="2100" dirty="0" err="1"/>
              <a:t>Simvastatina</a:t>
            </a:r>
            <a:r>
              <a:rPr lang="es-ES" sz="2100" dirty="0"/>
              <a:t> 20 mg, Omeprazol 20 mg </a:t>
            </a:r>
          </a:p>
          <a:p>
            <a:pPr marL="0" indent="0">
              <a:buNone/>
            </a:pPr>
            <a:r>
              <a:rPr lang="es-ES_tradnl" sz="2100" b="1" dirty="0"/>
              <a:t>EXPLORACIÓN FÍSICA: </a:t>
            </a:r>
            <a:r>
              <a:rPr lang="es-ES_tradnl" sz="2100" dirty="0"/>
              <a:t>BEG, NN y NH</a:t>
            </a:r>
            <a:br>
              <a:rPr lang="es-ES" sz="2100" dirty="0"/>
            </a:br>
            <a:r>
              <a:rPr lang="es-ES" sz="2100" dirty="0"/>
              <a:t>AP: MVC</a:t>
            </a:r>
            <a:br>
              <a:rPr lang="es-ES" sz="2100" dirty="0"/>
            </a:br>
            <a:r>
              <a:rPr lang="es-ES" sz="2100" dirty="0"/>
              <a:t>AC: Taquicardia, sin soplos ni roces</a:t>
            </a:r>
            <a:br>
              <a:rPr lang="es-ES" sz="2100" dirty="0"/>
            </a:br>
            <a:r>
              <a:rPr lang="es-ES" sz="2100" dirty="0"/>
              <a:t>Abdomen: Sin masas ni </a:t>
            </a:r>
            <a:r>
              <a:rPr lang="es-ES" sz="2100" dirty="0" err="1"/>
              <a:t>megalias</a:t>
            </a:r>
            <a:br>
              <a:rPr lang="es-ES" sz="2100" dirty="0"/>
            </a:br>
            <a:r>
              <a:rPr lang="es-ES" sz="2100" dirty="0"/>
              <a:t>MMII: Sin edemas, no signos de IVP. </a:t>
            </a:r>
            <a:endParaRPr lang="es-ES_tradnl" sz="2100" dirty="0"/>
          </a:p>
          <a:p>
            <a:pPr marL="0" indent="0">
              <a:buNone/>
            </a:pPr>
            <a:br>
              <a:rPr lang="es-E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01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31A69-E359-D048-AD35-3D422ED3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1" y="663388"/>
            <a:ext cx="11421035" cy="5916706"/>
          </a:xfrm>
        </p:spPr>
        <p:txBody>
          <a:bodyPr>
            <a:normAutofit/>
          </a:bodyPr>
          <a:lstStyle/>
          <a:p>
            <a:r>
              <a:rPr lang="es-ES_tradnl" b="1" dirty="0"/>
              <a:t>PRUEBAS COMPLEMENTARIAS:</a:t>
            </a:r>
          </a:p>
          <a:p>
            <a:pPr marL="0" indent="0">
              <a:buNone/>
            </a:pPr>
            <a:r>
              <a:rPr lang="es-ES_tradnl" dirty="0"/>
              <a:t>   AS: </a:t>
            </a:r>
            <a:r>
              <a:rPr lang="es-ES" dirty="0"/>
              <a:t>BIOQUÍMICA: Glucosa: 216 mg/dl. Urea: 38 mg/dl. Creatinina: 1.17 mg/dl. Sodio: 136 </a:t>
            </a:r>
            <a:r>
              <a:rPr lang="es-ES" dirty="0" err="1"/>
              <a:t>mmol</a:t>
            </a:r>
            <a:r>
              <a:rPr lang="es-ES" dirty="0"/>
              <a:t>/l.   Potasio: 3.7 </a:t>
            </a:r>
            <a:r>
              <a:rPr lang="es-ES" dirty="0" err="1"/>
              <a:t>mmol</a:t>
            </a:r>
            <a:r>
              <a:rPr lang="es-ES" dirty="0"/>
              <a:t>/l. AST/GOT: 38 U/l. ALT/GPT: 34 U/l. PCR: 27.3 mg/dl.</a:t>
            </a:r>
            <a:br>
              <a:rPr lang="es-ES" dirty="0"/>
            </a:br>
            <a:r>
              <a:rPr lang="es-ES" dirty="0"/>
              <a:t>  HEMOGRAMA: Leucocitos: 4900 /mmc. Hemoglobina: 14.8 g/dl. Plaquetas: 184000 /mmc.</a:t>
            </a:r>
            <a:br>
              <a:rPr lang="es-ES" dirty="0"/>
            </a:br>
            <a:r>
              <a:rPr lang="es-ES" dirty="0"/>
              <a:t>  HEMOSTASIA: I. Quick: 78 %. APTT: 21.9 ". </a:t>
            </a:r>
          </a:p>
          <a:p>
            <a:pPr marL="0" indent="0">
              <a:buNone/>
            </a:pPr>
            <a:r>
              <a:rPr lang="es-ES_tradnl" dirty="0"/>
              <a:t>   </a:t>
            </a:r>
            <a:r>
              <a:rPr lang="es-ES" dirty="0"/>
              <a:t>ECG:RS 97 </a:t>
            </a:r>
            <a:r>
              <a:rPr lang="es-ES" dirty="0" err="1"/>
              <a:t>lpm</a:t>
            </a:r>
            <a:r>
              <a:rPr lang="es-ES" dirty="0"/>
              <a:t>. BIRDHH. 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   </a:t>
            </a:r>
            <a:r>
              <a:rPr lang="es-ES_tradnl" dirty="0" err="1"/>
              <a:t>Rx</a:t>
            </a:r>
            <a:r>
              <a:rPr lang="es-ES_tradnl" dirty="0"/>
              <a:t> tórax: no infiltrados ni derrame pleural.</a:t>
            </a:r>
          </a:p>
          <a:p>
            <a:pPr marL="0" indent="0">
              <a:buNone/>
            </a:pPr>
            <a:r>
              <a:rPr lang="es-ES_tradnl" dirty="0"/>
              <a:t>   TC craneal de urgencia: </a:t>
            </a:r>
            <a:r>
              <a:rPr lang="es-ES" dirty="0"/>
              <a:t>hematoma </a:t>
            </a:r>
            <a:r>
              <a:rPr lang="es-ES" dirty="0" err="1"/>
              <a:t>intraparenquimatoso</a:t>
            </a:r>
            <a:r>
              <a:rPr lang="es-ES" dirty="0"/>
              <a:t> </a:t>
            </a:r>
            <a:r>
              <a:rPr lang="es-ES" dirty="0" err="1"/>
              <a:t>córtico</a:t>
            </a:r>
            <a:r>
              <a:rPr lang="es-ES" dirty="0"/>
              <a:t>-subcortical, </a:t>
            </a:r>
            <a:r>
              <a:rPr lang="es-ES" dirty="0" err="1"/>
              <a:t>temporoparietal</a:t>
            </a:r>
            <a:r>
              <a:rPr lang="es-ES" dirty="0"/>
              <a:t> izquierdo. Gran área de </a:t>
            </a:r>
            <a:r>
              <a:rPr lang="es-ES" dirty="0" err="1"/>
              <a:t>encefalomalacia</a:t>
            </a:r>
            <a:r>
              <a:rPr lang="es-ES" dirty="0"/>
              <a:t> parietooccipital derecha. </a:t>
            </a:r>
            <a:endParaRPr lang="es-ES_tradnl" dirty="0"/>
          </a:p>
          <a:p>
            <a:r>
              <a:rPr lang="es-ES_tradnl" dirty="0"/>
              <a:t>EL DÍA 4 A MEDIODÍA TEMBLOR GENERALIZADO TIPO CONVULSIÓN DE 5 MINUTOS DE DURACIÓN CON DISMINUCIÓN DEL ESTADO DE CONCIENCIA . Se realiza TC craneal de control. En el TC que se va a mostrar a continuación se visualiza el </a:t>
            </a:r>
            <a:r>
              <a:rPr lang="es-ES" dirty="0"/>
              <a:t>hematoma </a:t>
            </a:r>
            <a:r>
              <a:rPr lang="es-ES" dirty="0" err="1"/>
              <a:t>intraparenquimatoso</a:t>
            </a:r>
            <a:r>
              <a:rPr lang="es-ES" dirty="0"/>
              <a:t> </a:t>
            </a:r>
            <a:r>
              <a:rPr lang="es-ES" dirty="0" err="1"/>
              <a:t>córtico</a:t>
            </a:r>
            <a:r>
              <a:rPr lang="es-ES" dirty="0"/>
              <a:t>-subcortical </a:t>
            </a:r>
            <a:r>
              <a:rPr lang="es-ES" dirty="0" err="1"/>
              <a:t>temporoparietal</a:t>
            </a:r>
            <a:r>
              <a:rPr lang="es-ES" dirty="0"/>
              <a:t> izquierdo (flecha amarilla) y el área de </a:t>
            </a:r>
            <a:r>
              <a:rPr lang="es-ES" dirty="0" err="1"/>
              <a:t>encefalomalacia</a:t>
            </a:r>
            <a:r>
              <a:rPr lang="es-ES" dirty="0"/>
              <a:t> parietooccipital derecha. (flecha marrón) ¿Qué nuevas lesiones aparecen (círculo naranja y flecha roja)?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088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CC218289-D08F-9D49-85CB-5A12F9539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804" y="-232913"/>
            <a:ext cx="11616904" cy="7211542"/>
          </a:xfr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9FB7E30-13D7-0E46-9879-3247E400D15C}"/>
              </a:ext>
            </a:extLst>
          </p:cNvPr>
          <p:cNvCxnSpPr/>
          <p:nvPr/>
        </p:nvCxnSpPr>
        <p:spPr>
          <a:xfrm>
            <a:off x="4968815" y="319177"/>
            <a:ext cx="1362974" cy="1293962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9A32AD2-94AE-7C4A-A11B-BDD20023F92F}"/>
              </a:ext>
            </a:extLst>
          </p:cNvPr>
          <p:cNvCxnSpPr>
            <a:cxnSpLocks/>
          </p:cNvCxnSpPr>
          <p:nvPr/>
        </p:nvCxnSpPr>
        <p:spPr>
          <a:xfrm flipH="1">
            <a:off x="6806241" y="-56071"/>
            <a:ext cx="207034" cy="1104181"/>
          </a:xfrm>
          <a:prstGeom prst="straightConnector1">
            <a:avLst/>
          </a:prstGeom>
          <a:ln w="825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848F7AEE-B73C-1940-BAC4-657ED9EFD710}"/>
              </a:ext>
            </a:extLst>
          </p:cNvPr>
          <p:cNvSpPr/>
          <p:nvPr/>
        </p:nvSpPr>
        <p:spPr>
          <a:xfrm>
            <a:off x="6211019" y="1224951"/>
            <a:ext cx="1190445" cy="1207697"/>
          </a:xfrm>
          <a:prstGeom prst="ellips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61882B5-83D0-A440-AF27-6BBE17FF3240}"/>
              </a:ext>
            </a:extLst>
          </p:cNvPr>
          <p:cNvCxnSpPr/>
          <p:nvPr/>
        </p:nvCxnSpPr>
        <p:spPr>
          <a:xfrm>
            <a:off x="2484408" y="3554083"/>
            <a:ext cx="2380890" cy="586596"/>
          </a:xfrm>
          <a:prstGeom prst="straightConnector1">
            <a:avLst/>
          </a:prstGeom>
          <a:ln w="1016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83E5454-EEDB-0E42-A1E4-70BDFA9F7DF1}"/>
              </a:ext>
            </a:extLst>
          </p:cNvPr>
          <p:cNvCxnSpPr>
            <a:cxnSpLocks/>
          </p:cNvCxnSpPr>
          <p:nvPr/>
        </p:nvCxnSpPr>
        <p:spPr>
          <a:xfrm flipH="1">
            <a:off x="7781027" y="3202535"/>
            <a:ext cx="1311214" cy="711636"/>
          </a:xfrm>
          <a:prstGeom prst="straightConnector1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5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D1659-7DF1-A84A-899E-6DDCCCE4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Resolución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8C871-2076-8343-B365-6C02AF11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139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TC: </a:t>
            </a:r>
            <a:r>
              <a:rPr lang="es-ES" dirty="0">
                <a:solidFill>
                  <a:schemeClr val="tx1"/>
                </a:solidFill>
              </a:rPr>
              <a:t>Hemorragia </a:t>
            </a:r>
            <a:r>
              <a:rPr lang="es-ES" dirty="0" err="1">
                <a:solidFill>
                  <a:schemeClr val="tx1"/>
                </a:solidFill>
              </a:rPr>
              <a:t>intraparenquimatosa</a:t>
            </a:r>
            <a:r>
              <a:rPr lang="es-ES" dirty="0">
                <a:solidFill>
                  <a:schemeClr val="tx1"/>
                </a:solidFill>
              </a:rPr>
              <a:t> de sustancia gris y blanca en lóbulo frontal izquierdo </a:t>
            </a:r>
            <a:r>
              <a:rPr lang="es-ES" b="1" dirty="0">
                <a:solidFill>
                  <a:schemeClr val="tx1"/>
                </a:solidFill>
              </a:rPr>
              <a:t>de nueva aparición</a:t>
            </a:r>
            <a:r>
              <a:rPr lang="es-ES" dirty="0">
                <a:solidFill>
                  <a:schemeClr val="tx1"/>
                </a:solidFill>
              </a:rPr>
              <a:t>, de aproximadamente 29x27x26mm. Asocia hemorragia subaracnoidea en surcos frontales (vemos ocupación de los surcos), visualizando también contenido hemático en III ventrículo. Discreto desplazamiento de la línea media. </a:t>
            </a:r>
            <a:r>
              <a:rPr lang="es-ES" dirty="0"/>
              <a:t>Área de </a:t>
            </a:r>
            <a:r>
              <a:rPr lang="es-ES" dirty="0" err="1"/>
              <a:t>encefalomalacia</a:t>
            </a:r>
            <a:r>
              <a:rPr lang="es-ES" dirty="0"/>
              <a:t> </a:t>
            </a:r>
            <a:r>
              <a:rPr lang="es-ES" dirty="0" err="1"/>
              <a:t>temporoparietal</a:t>
            </a:r>
            <a:r>
              <a:rPr lang="es-ES" dirty="0"/>
              <a:t> derecha sin cambios. 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DX:  </a:t>
            </a:r>
          </a:p>
          <a:p>
            <a:pPr marL="0" indent="0">
              <a:buNone/>
            </a:pPr>
            <a:r>
              <a:rPr lang="es-ES" dirty="0"/>
              <a:t>	-HEMORRAGIA INTRAPARENQUIMATOSA FRONTAL IZQUIERDA 	(círculo naranja) y HSA en surcos vecinos (flecha roja).</a:t>
            </a:r>
            <a:br>
              <a:rPr lang="es-ES" dirty="0"/>
            </a:br>
            <a:r>
              <a:rPr lang="es-ES" dirty="0"/>
              <a:t>	-HEMORRAGIA INTRAPARENQUIMATOSA PARIETO-TEMPORAL 	IZQUIERDA  (flecha 	amarilla). 	</a:t>
            </a:r>
          </a:p>
          <a:p>
            <a:pPr marL="0" indent="0">
              <a:buNone/>
            </a:pPr>
            <a:r>
              <a:rPr lang="es-ES" dirty="0"/>
              <a:t>	-ENCEFALOMALACIA TEMPOROPARIETAL DERECHA (flecha 		marrón).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1005131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{A5A39D66-AB06-594F-AFBB-EB5405047552}tf10001120</Template>
  <TotalTime>433</TotalTime>
  <Words>214</Words>
  <Application>Microsoft Macintosh PowerPoint</Application>
  <PresentationFormat>Panorámica</PresentationFormat>
  <Paragraphs>24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Paquete</vt:lpstr>
      <vt:lpstr>DIAGNÓSTICO A PRIMERA VISTA</vt:lpstr>
      <vt:lpstr>Resumen del caso</vt:lpstr>
      <vt:lpstr>Presentación de PowerPoint</vt:lpstr>
      <vt:lpstr>Presentación de PowerPoint</vt:lpstr>
      <vt:lpstr>Resolución del caso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A PRIMERA VISTA</dc:title>
  <dc:creator>Usuario de Microsoft Office</dc:creator>
  <cp:lastModifiedBy>Usuario de Microsoft Office</cp:lastModifiedBy>
  <cp:revision>17</cp:revision>
  <dcterms:created xsi:type="dcterms:W3CDTF">2019-04-14T16:02:54Z</dcterms:created>
  <dcterms:modified xsi:type="dcterms:W3CDTF">2019-05-03T18:45:27Z</dcterms:modified>
</cp:coreProperties>
</file>